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74" r:id="rId1"/>
  </p:sldMasterIdLst>
  <p:notesMasterIdLst>
    <p:notesMasterId r:id="rId5"/>
  </p:notesMasterIdLst>
  <p:handoutMasterIdLst>
    <p:handoutMasterId r:id="rId6"/>
  </p:handoutMasterIdLst>
  <p:sldIdLst>
    <p:sldId id="304" r:id="rId2"/>
    <p:sldId id="306" r:id="rId3"/>
    <p:sldId id="305" r:id="rId4"/>
  </p:sldIdLst>
  <p:sldSz cx="10691813" cy="7559675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4" userDrawn="1">
          <p15:clr>
            <a:srgbClr val="A4A3A4"/>
          </p15:clr>
        </p15:guide>
        <p15:guide id="3" pos="3345" userDrawn="1">
          <p15:clr>
            <a:srgbClr val="A4A3A4"/>
          </p15:clr>
        </p15:guide>
        <p15:guide id="4" pos="170" userDrawn="1">
          <p15:clr>
            <a:srgbClr val="A4A3A4"/>
          </p15:clr>
        </p15:guide>
        <p15:guide id="5" pos="65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84BD"/>
    <a:srgbClr val="052F5F"/>
    <a:srgbClr val="DAE3F3"/>
    <a:srgbClr val="FFEF90"/>
    <a:srgbClr val="F6BD60"/>
    <a:srgbClr val="E9EAEF"/>
    <a:srgbClr val="DEE0E6"/>
    <a:srgbClr val="D6D9E0"/>
    <a:srgbClr val="F2F2F2"/>
    <a:srgbClr val="E2E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36" autoAdjust="0"/>
    <p:restoredTop sz="96076" autoAdjust="0"/>
  </p:normalViewPr>
  <p:slideViewPr>
    <p:cSldViewPr snapToGrid="0" showGuides="1">
      <p:cViewPr varScale="1">
        <p:scale>
          <a:sx n="63" d="100"/>
          <a:sy n="63" d="100"/>
        </p:scale>
        <p:origin x="412" y="68"/>
      </p:cViewPr>
      <p:guideLst>
        <p:guide orient="horz" pos="2404"/>
        <p:guide pos="3345"/>
        <p:guide pos="170"/>
        <p:guide pos="656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552"/>
    </p:cViewPr>
  </p:sorterViewPr>
  <p:notesViewPr>
    <p:cSldViewPr snapToGrid="0" showGuides="1">
      <p:cViewPr varScale="1">
        <p:scale>
          <a:sx n="47" d="100"/>
          <a:sy n="47" d="100"/>
        </p:scale>
        <p:origin x="2748" y="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rgbClr val="052F5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2C0-43A8-B571-7722360399B5}"/>
              </c:ext>
            </c:extLst>
          </c:dPt>
          <c:dPt>
            <c:idx val="1"/>
            <c:bubble3D val="0"/>
            <c:spPr>
              <a:solidFill>
                <a:srgbClr val="3F588D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2C0-43A8-B571-7722360399B5}"/>
              </c:ext>
            </c:extLst>
          </c:dPt>
          <c:dPt>
            <c:idx val="2"/>
            <c:bubble3D val="0"/>
            <c:spPr>
              <a:solidFill>
                <a:srgbClr val="6E84BD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2C0-43A8-B571-7722360399B5}"/>
              </c:ext>
            </c:extLst>
          </c:dPt>
          <c:dPt>
            <c:idx val="3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2C0-43A8-B571-7722360399B5}"/>
              </c:ext>
            </c:extLst>
          </c:dPt>
          <c:dLbls>
            <c:dLbl>
              <c:idx val="0"/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1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A2C0-43A8-B571-7722360399B5}"/>
                </c:ext>
              </c:extLst>
            </c:dLbl>
            <c:dLbl>
              <c:idx val="1"/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1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A2C0-43A8-B571-7722360399B5}"/>
                </c:ext>
              </c:extLst>
            </c:dLbl>
            <c:dLbl>
              <c:idx val="2"/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1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A2C0-43A8-B571-7722360399B5}"/>
                </c:ext>
              </c:extLst>
            </c:dLbl>
            <c:dLbl>
              <c:idx val="3"/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1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A2C0-43A8-B571-7722360399B5}"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取り組んでいる</c:v>
                </c:pt>
                <c:pt idx="1">
                  <c:v>現在は取り組んでいないが、今後取り組む予定</c:v>
                </c:pt>
                <c:pt idx="2">
                  <c:v>現在は取り組んでいないが、今後取り組むべきかどうか検討中</c:v>
                </c:pt>
                <c:pt idx="3">
                  <c:v>現在取り組んでおらず、今後も取り組む予定はない</c:v>
                </c:pt>
              </c:strCache>
            </c:strRef>
          </c:cat>
          <c:val>
            <c:numRef>
              <c:f>Sheet1!$B$2:$B$5</c:f>
              <c:numCache>
                <c:formatCode>0.0</c:formatCode>
                <c:ptCount val="4"/>
                <c:pt idx="0">
                  <c:v>0.64</c:v>
                </c:pt>
                <c:pt idx="1">
                  <c:v>0.17</c:v>
                </c:pt>
                <c:pt idx="2">
                  <c:v>0.1</c:v>
                </c:pt>
                <c:pt idx="3">
                  <c:v>0.09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A2C0-43A8-B571-7722360399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 w="25400"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000"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068563832519966"/>
          <c:y val="8.8099002397803397E-2"/>
          <c:w val="0.80578588583866673"/>
          <c:h val="0.8554221367529348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6E84BD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52F5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AA0-40ED-A6A2-60399149F727}"/>
              </c:ext>
            </c:extLst>
          </c:dPt>
          <c:dPt>
            <c:idx val="1"/>
            <c:invertIfNegative val="0"/>
            <c:bubble3D val="0"/>
            <c:spPr>
              <a:solidFill>
                <a:srgbClr val="6E84B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AA0-40ED-A6A2-60399149F727}"/>
              </c:ext>
            </c:extLst>
          </c:dPt>
          <c:dPt>
            <c:idx val="2"/>
            <c:invertIfNegative val="0"/>
            <c:bubble3D val="0"/>
            <c:spPr>
              <a:solidFill>
                <a:srgbClr val="6E84B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AA0-40ED-A6A2-60399149F727}"/>
              </c:ext>
            </c:extLst>
          </c:dPt>
          <c:dPt>
            <c:idx val="3"/>
            <c:invertIfNegative val="0"/>
            <c:bubble3D val="0"/>
            <c:spPr>
              <a:solidFill>
                <a:srgbClr val="6E84B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AA0-40ED-A6A2-60399149F727}"/>
              </c:ext>
            </c:extLst>
          </c:dPt>
          <c:dLbls>
            <c:dLbl>
              <c:idx val="7"/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00" b="0" i="0" u="none" strike="noStrike" kern="1200" baseline="0">
                      <a:solidFill>
                        <a:schemeClr val="bg2">
                          <a:lumMod val="25000"/>
                        </a:schemeClr>
                      </a:solidFill>
                      <a:latin typeface="+mj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8-6795-4F5D-BEE2-26B770C2FAD0}"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j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事務・管理系</c:v>
                </c:pt>
                <c:pt idx="1">
                  <c:v>営業系</c:v>
                </c:pt>
                <c:pt idx="2">
                  <c:v>IT・DX系</c:v>
                </c:pt>
                <c:pt idx="3">
                  <c:v>企画・マーケティング系</c:v>
                </c:pt>
                <c:pt idx="4">
                  <c:v>技術・研究系</c:v>
                </c:pt>
                <c:pt idx="5">
                  <c:v>クリエイティブ系</c:v>
                </c:pt>
                <c:pt idx="6">
                  <c:v>販売・サービス系</c:v>
                </c:pt>
                <c:pt idx="7">
                  <c:v>その他</c:v>
                </c:pt>
              </c:strCache>
            </c:strRef>
          </c:cat>
          <c:val>
            <c:numRef>
              <c:f>Sheet1!$B$2:$B$9</c:f>
              <c:numCache>
                <c:formatCode>0.0</c:formatCode>
                <c:ptCount val="8"/>
                <c:pt idx="0">
                  <c:v>0.65201465201465192</c:v>
                </c:pt>
                <c:pt idx="1">
                  <c:v>0.61904761904761896</c:v>
                </c:pt>
                <c:pt idx="2">
                  <c:v>0.52380952380952406</c:v>
                </c:pt>
                <c:pt idx="3">
                  <c:v>0.47252747252747196</c:v>
                </c:pt>
                <c:pt idx="4">
                  <c:v>0.46153846153846201</c:v>
                </c:pt>
                <c:pt idx="5">
                  <c:v>0.36996336996336998</c:v>
                </c:pt>
                <c:pt idx="6">
                  <c:v>0.33333333333333298</c:v>
                </c:pt>
                <c:pt idx="7">
                  <c:v>7.3260073260073303E-3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AA0-40ED-A6A2-60399149F7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302590008"/>
        <c:axId val="302591448"/>
      </c:barChart>
      <c:catAx>
        <c:axId val="302590008"/>
        <c:scaling>
          <c:orientation val="maxMin"/>
        </c:scaling>
        <c:delete val="1"/>
        <c:axPos val="l"/>
        <c:numFmt formatCode="General" sourceLinked="1"/>
        <c:majorTickMark val="none"/>
        <c:minorTickMark val="none"/>
        <c:tickLblPos val="nextTo"/>
        <c:crossAx val="302591448"/>
        <c:crosses val="autoZero"/>
        <c:auto val="1"/>
        <c:lblAlgn val="ctr"/>
        <c:lblOffset val="100"/>
        <c:noMultiLvlLbl val="0"/>
      </c:catAx>
      <c:valAx>
        <c:axId val="302591448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ja-JP"/>
          </a:p>
        </c:txPr>
        <c:crossAx val="3025900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000">
          <a:latin typeface="+mj-lt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8832" cy="495030"/>
          </a:xfrm>
          <a:prstGeom prst="rect">
            <a:avLst/>
          </a:prstGeom>
        </p:spPr>
        <p:txBody>
          <a:bodyPr vert="horz" lIns="91407" tIns="45703" rIns="91407" bIns="45703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5" y="1"/>
            <a:ext cx="2918832" cy="495030"/>
          </a:xfrm>
          <a:prstGeom prst="rect">
            <a:avLst/>
          </a:prstGeom>
        </p:spPr>
        <p:txBody>
          <a:bodyPr vert="horz" lIns="91407" tIns="45703" rIns="91407" bIns="45703" rtlCol="0"/>
          <a:lstStyle>
            <a:lvl1pPr algn="r">
              <a:defRPr sz="1300"/>
            </a:lvl1pPr>
          </a:lstStyle>
          <a:p>
            <a:fld id="{A1F850C3-F20F-4CF5-B4E5-F52385EAD497}" type="datetimeFigureOut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371287"/>
            <a:ext cx="2918832" cy="495028"/>
          </a:xfrm>
          <a:prstGeom prst="rect">
            <a:avLst/>
          </a:prstGeom>
        </p:spPr>
        <p:txBody>
          <a:bodyPr vert="horz" lIns="91407" tIns="45703" rIns="91407" bIns="45703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5" y="9371287"/>
            <a:ext cx="2918832" cy="495028"/>
          </a:xfrm>
          <a:prstGeom prst="rect">
            <a:avLst/>
          </a:prstGeom>
        </p:spPr>
        <p:txBody>
          <a:bodyPr vert="horz" lIns="91407" tIns="45703" rIns="91407" bIns="45703" rtlCol="0" anchor="b"/>
          <a:lstStyle>
            <a:lvl1pPr algn="r">
              <a:defRPr sz="1300"/>
            </a:lvl1pPr>
          </a:lstStyle>
          <a:p>
            <a:fld id="{394BECBD-CC2D-40D3-A60D-BC6D38288A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44278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8832" cy="495030"/>
          </a:xfrm>
          <a:prstGeom prst="rect">
            <a:avLst/>
          </a:prstGeom>
        </p:spPr>
        <p:txBody>
          <a:bodyPr vert="horz" lIns="91407" tIns="45703" rIns="91407" bIns="45703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5" y="1"/>
            <a:ext cx="2918832" cy="495030"/>
          </a:xfrm>
          <a:prstGeom prst="rect">
            <a:avLst/>
          </a:prstGeom>
        </p:spPr>
        <p:txBody>
          <a:bodyPr vert="horz" lIns="91407" tIns="45703" rIns="91407" bIns="45703" rtlCol="0"/>
          <a:lstStyle>
            <a:lvl1pPr algn="r">
              <a:defRPr sz="1300"/>
            </a:lvl1pPr>
          </a:lstStyle>
          <a:p>
            <a:fld id="{8BFF0D87-4B6A-4B97-A9FD-F7A3A6BB5659}" type="datetimeFigureOut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16000" y="1233488"/>
            <a:ext cx="4703763" cy="3327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7" tIns="45703" rIns="91407" bIns="4570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8" y="4748165"/>
            <a:ext cx="5388610" cy="3884861"/>
          </a:xfrm>
          <a:prstGeom prst="rect">
            <a:avLst/>
          </a:prstGeom>
        </p:spPr>
        <p:txBody>
          <a:bodyPr vert="horz" lIns="91407" tIns="45703" rIns="91407" bIns="4570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371287"/>
            <a:ext cx="2918832" cy="495028"/>
          </a:xfrm>
          <a:prstGeom prst="rect">
            <a:avLst/>
          </a:prstGeom>
        </p:spPr>
        <p:txBody>
          <a:bodyPr vert="horz" lIns="91407" tIns="45703" rIns="91407" bIns="45703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5" y="9371287"/>
            <a:ext cx="2918832" cy="495028"/>
          </a:xfrm>
          <a:prstGeom prst="rect">
            <a:avLst/>
          </a:prstGeom>
        </p:spPr>
        <p:txBody>
          <a:bodyPr vert="horz" lIns="91407" tIns="45703" rIns="91407" bIns="45703" rtlCol="0" anchor="b"/>
          <a:lstStyle>
            <a:lvl1pPr algn="r">
              <a:defRPr sz="1300"/>
            </a:lvl1pPr>
          </a:lstStyle>
          <a:p>
            <a:fld id="{1C838336-AD2B-452C-BAB6-528E848E9F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6200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2615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1pPr>
    <a:lvl2pPr marL="521309" algn="l" defTabSz="1042615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2pPr>
    <a:lvl3pPr marL="1042615" algn="l" defTabSz="1042615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3pPr>
    <a:lvl4pPr marL="1563923" algn="l" defTabSz="1042615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4pPr>
    <a:lvl5pPr marL="2085231" algn="l" defTabSz="1042615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5pPr>
    <a:lvl6pPr marL="2606537" algn="l" defTabSz="1042615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6pPr>
    <a:lvl7pPr marL="3127846" algn="l" defTabSz="1042615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7pPr>
    <a:lvl8pPr marL="3649154" algn="l" defTabSz="1042615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8pPr>
    <a:lvl9pPr marL="4170462" algn="l" defTabSz="1042615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とコンテンツ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1814" cy="7545682"/>
          </a:xfrm>
          <a:prstGeom prst="rect">
            <a:avLst/>
          </a:prstGeom>
        </p:spPr>
      </p:pic>
      <p:sp>
        <p:nvSpPr>
          <p:cNvPr id="4" name="正方形/長方形 3"/>
          <p:cNvSpPr/>
          <p:nvPr userDrawn="1"/>
        </p:nvSpPr>
        <p:spPr>
          <a:xfrm>
            <a:off x="-10432" y="-1"/>
            <a:ext cx="10691813" cy="7545681"/>
          </a:xfrm>
          <a:prstGeom prst="rect">
            <a:avLst/>
          </a:prstGeom>
          <a:solidFill>
            <a:schemeClr val="bg2">
              <a:lumMod val="25000"/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0" y="0"/>
            <a:ext cx="10691814" cy="7545681"/>
          </a:xfrm>
        </p:spPr>
        <p:txBody>
          <a:bodyPr/>
          <a:lstStyle>
            <a:lvl1pPr>
              <a:defRPr sz="2646">
                <a:solidFill>
                  <a:schemeClr val="bg1"/>
                </a:solidFill>
                <a:latin typeface="+mj-ea"/>
                <a:ea typeface="+mj-ea"/>
              </a:defRPr>
            </a:lvl1pPr>
            <a:lvl2pPr>
              <a:defRPr sz="2205">
                <a:solidFill>
                  <a:schemeClr val="bg1"/>
                </a:solidFill>
                <a:latin typeface="+mj-ea"/>
                <a:ea typeface="+mj-ea"/>
              </a:defRPr>
            </a:lvl2pPr>
            <a:lvl3pPr>
              <a:defRPr sz="1984">
                <a:solidFill>
                  <a:schemeClr val="bg1"/>
                </a:solidFill>
                <a:latin typeface="+mj-ea"/>
                <a:ea typeface="+mj-ea"/>
              </a:defRPr>
            </a:lvl3pPr>
            <a:lvl4pPr>
              <a:defRPr sz="1764">
                <a:solidFill>
                  <a:schemeClr val="bg1"/>
                </a:solidFill>
                <a:latin typeface="+mj-ea"/>
                <a:ea typeface="+mj-ea"/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541663" y="7143199"/>
            <a:ext cx="3608487" cy="402483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altLang="ja-JP" dirty="0"/>
              <a:t>Human Academy </a:t>
            </a:r>
            <a:r>
              <a:rPr lang="en-US" altLang="ja-JP" dirty="0" err="1"/>
              <a:t>Co.,Ltd</a:t>
            </a:r>
            <a:r>
              <a:rPr lang="en-US" altLang="ja-JP" dirty="0"/>
              <a:t>.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993801" y="7153698"/>
            <a:ext cx="2405658" cy="4024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BD52C4-4B63-4518-9B50-77A19B50FA44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988855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>
          <p15:clr>
            <a:srgbClr val="FBAE40"/>
          </p15:clr>
        </p15:guide>
        <p15:guide id="2" pos="336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0691813" cy="209991"/>
          </a:xfrm>
          <a:prstGeom prst="rect">
            <a:avLst/>
          </a:prstGeom>
        </p:spPr>
      </p:pic>
      <p:sp>
        <p:nvSpPr>
          <p:cNvPr id="13" name="角丸四角形 12"/>
          <p:cNvSpPr/>
          <p:nvPr userDrawn="1"/>
        </p:nvSpPr>
        <p:spPr>
          <a:xfrm>
            <a:off x="459416" y="6058247"/>
            <a:ext cx="9948398" cy="1084952"/>
          </a:xfrm>
          <a:prstGeom prst="roundRect">
            <a:avLst>
              <a:gd name="adj" fmla="val 6834"/>
            </a:avLst>
          </a:prstGeom>
          <a:solidFill>
            <a:srgbClr val="E9EAE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5597" tIns="37798" rIns="75597" bIns="3779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323" dirty="0">
              <a:solidFill>
                <a:schemeClr val="bg2">
                  <a:lumMod val="2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4" name="フローチャート: 端子 13"/>
          <p:cNvSpPr/>
          <p:nvPr userDrawn="1"/>
        </p:nvSpPr>
        <p:spPr>
          <a:xfrm>
            <a:off x="309061" y="5974243"/>
            <a:ext cx="927180" cy="311490"/>
          </a:xfrm>
          <a:prstGeom prst="flowChartTerminator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5597" tIns="37798" rIns="75597" bIns="3779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157" b="1" dirty="0">
                <a:solidFill>
                  <a:srgbClr val="002060"/>
                </a:solidFill>
                <a:latin typeface="+mn-ea"/>
                <a:ea typeface="+mn-ea"/>
              </a:rPr>
              <a:t>POINT</a:t>
            </a:r>
            <a:endParaRPr kumimoji="1" lang="ja-JP" altLang="en-US" sz="1157" b="1" dirty="0">
              <a:solidFill>
                <a:srgbClr val="002060"/>
              </a:solidFill>
              <a:latin typeface="+mn-ea"/>
              <a:ea typeface="+mn-ea"/>
            </a:endParaRPr>
          </a:p>
        </p:txBody>
      </p:sp>
      <p:sp>
        <p:nvSpPr>
          <p:cNvPr id="1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541663" y="7143199"/>
            <a:ext cx="3608487" cy="402483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 altLang="ja-JP"/>
              <a:t>Human Academy Co.,Ltd.</a:t>
            </a:r>
            <a:endParaRPr lang="en-US" altLang="ja-JP" dirty="0"/>
          </a:p>
        </p:txBody>
      </p:sp>
      <p:sp>
        <p:nvSpPr>
          <p:cNvPr id="1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993801" y="7153698"/>
            <a:ext cx="2405658" cy="402483"/>
          </a:xfrm>
        </p:spPr>
        <p:txBody>
          <a:bodyPr/>
          <a:lstStyle/>
          <a:p>
            <a:fld id="{A5BD52C4-4B63-4518-9B50-77A19B50FA4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22" name="コンテンツ プレースホルダー 5"/>
          <p:cNvSpPr>
            <a:spLocks noGrp="1"/>
          </p:cNvSpPr>
          <p:nvPr>
            <p:ph sz="quarter" idx="13"/>
          </p:nvPr>
        </p:nvSpPr>
        <p:spPr>
          <a:xfrm>
            <a:off x="629264" y="6285733"/>
            <a:ext cx="9778549" cy="829465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200">
                <a:solidFill>
                  <a:schemeClr val="bg2">
                    <a:lumMod val="25000"/>
                  </a:schemeClr>
                </a:solidFill>
                <a:latin typeface="+mn-ea"/>
                <a:ea typeface="+mn-ea"/>
              </a:defRPr>
            </a:lvl1pPr>
            <a:lvl2pPr>
              <a:lnSpc>
                <a:spcPct val="100000"/>
              </a:lnSpc>
              <a:defRPr sz="1200">
                <a:solidFill>
                  <a:schemeClr val="bg2">
                    <a:lumMod val="25000"/>
                  </a:schemeClr>
                </a:solidFill>
                <a:latin typeface="+mn-ea"/>
                <a:ea typeface="+mn-ea"/>
              </a:defRPr>
            </a:lvl2pPr>
            <a:lvl3pPr>
              <a:defRPr sz="1157">
                <a:solidFill>
                  <a:schemeClr val="bg2">
                    <a:lumMod val="25000"/>
                  </a:schemeClr>
                </a:solidFill>
                <a:latin typeface="+mn-ea"/>
                <a:ea typeface="+mn-ea"/>
              </a:defRPr>
            </a:lvl3pPr>
            <a:lvl4pPr>
              <a:defRPr sz="1157">
                <a:solidFill>
                  <a:schemeClr val="bg2">
                    <a:lumMod val="25000"/>
                  </a:schemeClr>
                </a:solidFill>
                <a:latin typeface="+mn-ea"/>
                <a:ea typeface="+mn-ea"/>
              </a:defRPr>
            </a:lvl4pPr>
            <a:lvl5pPr>
              <a:defRPr sz="1157">
                <a:solidFill>
                  <a:schemeClr val="bg2">
                    <a:lumMod val="25000"/>
                  </a:schemeClr>
                </a:solidFill>
                <a:latin typeface="+mn-ea"/>
                <a:ea typeface="+mn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8" name="タイトル 1"/>
          <p:cNvSpPr>
            <a:spLocks noGrp="1"/>
          </p:cNvSpPr>
          <p:nvPr>
            <p:ph type="title"/>
          </p:nvPr>
        </p:nvSpPr>
        <p:spPr>
          <a:xfrm>
            <a:off x="309063" y="655175"/>
            <a:ext cx="8579029" cy="552276"/>
          </a:xfrm>
        </p:spPr>
        <p:txBody>
          <a:bodyPr anchor="t">
            <a:normAutofit/>
          </a:bodyPr>
          <a:lstStyle>
            <a:lvl1pPr>
              <a:defRPr sz="2400" b="1">
                <a:solidFill>
                  <a:srgbClr val="002060"/>
                </a:solidFill>
                <a:latin typeface="游明朝" panose="02020400000000000000" pitchFamily="18" charset="-128"/>
                <a:ea typeface="游明朝" panose="02020400000000000000" pitchFamily="18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pic>
        <p:nvPicPr>
          <p:cNvPr id="19" name="図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8094" y="427745"/>
            <a:ext cx="1511368" cy="677446"/>
          </a:xfrm>
          <a:prstGeom prst="rect">
            <a:avLst/>
          </a:prstGeom>
        </p:spPr>
      </p:pic>
      <p:sp>
        <p:nvSpPr>
          <p:cNvPr id="17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77461" y="1328196"/>
            <a:ext cx="9430352" cy="675469"/>
          </a:xfrm>
          <a:solidFill>
            <a:srgbClr val="E2EBF3"/>
          </a:solidFill>
        </p:spPr>
        <p:txBody>
          <a:bodyPr anchor="ctr">
            <a:normAutofit/>
          </a:bodyPr>
          <a:lstStyle>
            <a:lvl1pPr marL="0" indent="0">
              <a:buNone/>
              <a:defRPr sz="1600" b="1">
                <a:solidFill>
                  <a:schemeClr val="bg2">
                    <a:lumMod val="25000"/>
                  </a:schemeClr>
                </a:solidFill>
              </a:defRPr>
            </a:lvl1pPr>
            <a:lvl2pPr marL="377970" indent="0">
              <a:buNone/>
              <a:defRPr sz="1653" b="1"/>
            </a:lvl2pPr>
            <a:lvl3pPr marL="755939" indent="0">
              <a:buNone/>
              <a:defRPr sz="1488" b="1"/>
            </a:lvl3pPr>
            <a:lvl4pPr marL="1133908" indent="0">
              <a:buNone/>
              <a:defRPr sz="1323" b="1"/>
            </a:lvl4pPr>
            <a:lvl5pPr marL="1511877" indent="0">
              <a:buNone/>
              <a:defRPr sz="1323" b="1"/>
            </a:lvl5pPr>
            <a:lvl6pPr marL="1889846" indent="0">
              <a:buNone/>
              <a:defRPr sz="1323" b="1"/>
            </a:lvl6pPr>
            <a:lvl7pPr marL="2267815" indent="0">
              <a:buNone/>
              <a:defRPr sz="1323" b="1"/>
            </a:lvl7pPr>
            <a:lvl8pPr marL="2645785" indent="0">
              <a:buNone/>
              <a:defRPr sz="1323" b="1"/>
            </a:lvl8pPr>
            <a:lvl9pPr marL="3023754" indent="0">
              <a:buNone/>
              <a:defRPr sz="1323" b="1"/>
            </a:lvl9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5" name="テキスト プレースホルダー 2"/>
          <p:cNvSpPr>
            <a:spLocks noGrp="1"/>
          </p:cNvSpPr>
          <p:nvPr>
            <p:ph type="body" idx="15" hasCustomPrompt="1"/>
          </p:nvPr>
        </p:nvSpPr>
        <p:spPr>
          <a:xfrm>
            <a:off x="306832" y="1328196"/>
            <a:ext cx="670629" cy="675469"/>
          </a:xfrm>
          <a:solidFill>
            <a:srgbClr val="E2EBF3"/>
          </a:solidFill>
        </p:spPr>
        <p:txBody>
          <a:bodyPr anchor="ctr">
            <a:noAutofit/>
          </a:bodyPr>
          <a:lstStyle>
            <a:lvl1pPr marL="0" indent="0">
              <a:buNone/>
              <a:defRPr sz="2800" b="1">
                <a:solidFill>
                  <a:schemeClr val="bg2">
                    <a:lumMod val="25000"/>
                  </a:schemeClr>
                </a:solidFill>
              </a:defRPr>
            </a:lvl1pPr>
            <a:lvl2pPr marL="377970" indent="0">
              <a:buNone/>
              <a:defRPr sz="1653" b="1"/>
            </a:lvl2pPr>
            <a:lvl3pPr marL="755939" indent="0">
              <a:buNone/>
              <a:defRPr sz="1488" b="1"/>
            </a:lvl3pPr>
            <a:lvl4pPr marL="1133908" indent="0">
              <a:buNone/>
              <a:defRPr sz="1323" b="1"/>
            </a:lvl4pPr>
            <a:lvl5pPr marL="1511877" indent="0">
              <a:buNone/>
              <a:defRPr sz="1323" b="1"/>
            </a:lvl5pPr>
            <a:lvl6pPr marL="1889846" indent="0">
              <a:buNone/>
              <a:defRPr sz="1323" b="1"/>
            </a:lvl6pPr>
            <a:lvl7pPr marL="2267815" indent="0">
              <a:buNone/>
              <a:defRPr sz="1323" b="1"/>
            </a:lvl7pPr>
            <a:lvl8pPr marL="2645785" indent="0">
              <a:buNone/>
              <a:defRPr sz="1323" b="1"/>
            </a:lvl8pPr>
            <a:lvl9pPr marL="3023754" indent="0">
              <a:buNone/>
              <a:defRPr sz="1323" b="1"/>
            </a:lvl9pPr>
          </a:lstStyle>
          <a:p>
            <a:pPr lvl="0"/>
            <a:r>
              <a:rPr kumimoji="1" lang="en-US" altLang="ja-JP" dirty="0"/>
              <a:t>Q.</a:t>
            </a:r>
            <a:endParaRPr kumimoji="1" lang="ja-JP" altLang="en-US" dirty="0"/>
          </a:p>
        </p:txBody>
      </p:sp>
      <p:cxnSp>
        <p:nvCxnSpPr>
          <p:cNvPr id="24" name="直線コネクタ 23"/>
          <p:cNvCxnSpPr/>
          <p:nvPr userDrawn="1"/>
        </p:nvCxnSpPr>
        <p:spPr>
          <a:xfrm>
            <a:off x="309063" y="503978"/>
            <a:ext cx="8365015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コンテンツ プレースホルダー 5"/>
          <p:cNvSpPr>
            <a:spLocks noGrp="1"/>
          </p:cNvSpPr>
          <p:nvPr>
            <p:ph sz="quarter" idx="14"/>
          </p:nvPr>
        </p:nvSpPr>
        <p:spPr>
          <a:xfrm>
            <a:off x="306779" y="258001"/>
            <a:ext cx="9948398" cy="218741"/>
          </a:xfrm>
        </p:spPr>
        <p:txBody>
          <a:bodyPr>
            <a:noAutofit/>
          </a:bodyPr>
          <a:lstStyle>
            <a:lvl1pPr marL="0" indent="0">
              <a:buNone/>
              <a:defRPr sz="1200" b="1">
                <a:solidFill>
                  <a:schemeClr val="accent1">
                    <a:lumMod val="50000"/>
                  </a:schemeClr>
                </a:solidFill>
                <a:latin typeface="+mn-ea"/>
                <a:ea typeface="+mn-ea"/>
              </a:defRPr>
            </a:lvl1pPr>
            <a:lvl2pPr marL="503972" indent="0">
              <a:buNone/>
              <a:defRPr sz="992">
                <a:solidFill>
                  <a:schemeClr val="bg2">
                    <a:lumMod val="25000"/>
                  </a:schemeClr>
                </a:solidFill>
                <a:latin typeface="+mn-ea"/>
                <a:ea typeface="+mn-ea"/>
              </a:defRPr>
            </a:lvl2pPr>
            <a:lvl3pPr>
              <a:defRPr sz="1157">
                <a:solidFill>
                  <a:schemeClr val="bg2">
                    <a:lumMod val="25000"/>
                  </a:schemeClr>
                </a:solidFill>
                <a:latin typeface="+mn-ea"/>
                <a:ea typeface="+mn-ea"/>
              </a:defRPr>
            </a:lvl3pPr>
            <a:lvl4pPr>
              <a:defRPr sz="1157">
                <a:solidFill>
                  <a:schemeClr val="bg2">
                    <a:lumMod val="25000"/>
                  </a:schemeClr>
                </a:solidFill>
                <a:latin typeface="+mn-ea"/>
                <a:ea typeface="+mn-ea"/>
              </a:defRPr>
            </a:lvl4pPr>
            <a:lvl5pPr>
              <a:defRPr sz="1157">
                <a:solidFill>
                  <a:schemeClr val="bg2">
                    <a:lumMod val="25000"/>
                  </a:schemeClr>
                </a:solidFill>
                <a:latin typeface="+mn-ea"/>
                <a:ea typeface="+mn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17244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2">
            <a:extLst>
              <a:ext uri="{FF2B5EF4-FFF2-40B4-BE49-F238E27FC236}">
                <a16:creationId xmlns:a16="http://schemas.microsoft.com/office/drawing/2014/main" id="{6D06754C-D7A8-9775-F3C5-49534F252EB3}"/>
              </a:ext>
            </a:extLst>
          </p:cNvPr>
          <p:cNvSpPr/>
          <p:nvPr userDrawn="1"/>
        </p:nvSpPr>
        <p:spPr>
          <a:xfrm>
            <a:off x="459416" y="6058247"/>
            <a:ext cx="9948398" cy="1084952"/>
          </a:xfrm>
          <a:prstGeom prst="roundRect">
            <a:avLst>
              <a:gd name="adj" fmla="val 6834"/>
            </a:avLst>
          </a:prstGeom>
          <a:solidFill>
            <a:srgbClr val="E9EAE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5597" tIns="37798" rIns="75597" bIns="3779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323" dirty="0">
              <a:solidFill>
                <a:schemeClr val="bg2">
                  <a:lumMod val="2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77063" y="1314192"/>
            <a:ext cx="4375626" cy="675469"/>
          </a:xfrm>
          <a:solidFill>
            <a:srgbClr val="E2EBF3"/>
          </a:solidFill>
        </p:spPr>
        <p:txBody>
          <a:bodyPr anchor="ctr">
            <a:normAutofit/>
          </a:bodyPr>
          <a:lstStyle>
            <a:lvl1pPr marL="0" indent="0">
              <a:buNone/>
              <a:defRPr sz="1600" b="1">
                <a:solidFill>
                  <a:schemeClr val="bg2">
                    <a:lumMod val="25000"/>
                  </a:schemeClr>
                </a:solidFill>
              </a:defRPr>
            </a:lvl1pPr>
            <a:lvl2pPr marL="377970" indent="0">
              <a:buNone/>
              <a:defRPr sz="1653" b="1"/>
            </a:lvl2pPr>
            <a:lvl3pPr marL="755939" indent="0">
              <a:buNone/>
              <a:defRPr sz="1488" b="1"/>
            </a:lvl3pPr>
            <a:lvl4pPr marL="1133908" indent="0">
              <a:buNone/>
              <a:defRPr sz="1323" b="1"/>
            </a:lvl4pPr>
            <a:lvl5pPr marL="1511877" indent="0">
              <a:buNone/>
              <a:defRPr sz="1323" b="1"/>
            </a:lvl5pPr>
            <a:lvl6pPr marL="1889846" indent="0">
              <a:buNone/>
              <a:defRPr sz="1323" b="1"/>
            </a:lvl6pPr>
            <a:lvl7pPr marL="2267815" indent="0">
              <a:buNone/>
              <a:defRPr sz="1323" b="1"/>
            </a:lvl7pPr>
            <a:lvl8pPr marL="2645785" indent="0">
              <a:buNone/>
              <a:defRPr sz="1323" b="1"/>
            </a:lvl8pPr>
            <a:lvl9pPr marL="3023754" indent="0">
              <a:buNone/>
              <a:defRPr sz="1323" b="1"/>
            </a:lvl9pPr>
          </a:lstStyle>
          <a:p>
            <a:pPr lvl="0"/>
            <a:r>
              <a:rPr kumimoji="1" lang="ja-JP" altLang="en-US" dirty="0"/>
              <a:t>マスター テキストの書式設定</a:t>
            </a:r>
            <a:endParaRPr kumimoji="1" lang="en-US" altLang="ja-JP" dirty="0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0691813" cy="209991"/>
          </a:xfrm>
          <a:prstGeom prst="rect">
            <a:avLst/>
          </a:prstGeom>
        </p:spPr>
      </p:pic>
      <p:sp>
        <p:nvSpPr>
          <p:cNvPr id="1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541663" y="7143199"/>
            <a:ext cx="3608487" cy="402483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 altLang="ja-JP"/>
              <a:t>Human Academy Co.,Ltd.</a:t>
            </a:r>
            <a:endParaRPr lang="en-US" altLang="ja-JP" dirty="0"/>
          </a:p>
        </p:txBody>
      </p:sp>
      <p:sp>
        <p:nvSpPr>
          <p:cNvPr id="1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993801" y="7153698"/>
            <a:ext cx="2405658" cy="402483"/>
          </a:xfrm>
        </p:spPr>
        <p:txBody>
          <a:bodyPr/>
          <a:lstStyle/>
          <a:p>
            <a:fld id="{A5BD52C4-4B63-4518-9B50-77A19B50FA4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1" name="タイトル 1"/>
          <p:cNvSpPr>
            <a:spLocks noGrp="1"/>
          </p:cNvSpPr>
          <p:nvPr>
            <p:ph type="title"/>
          </p:nvPr>
        </p:nvSpPr>
        <p:spPr>
          <a:xfrm>
            <a:off x="309063" y="655175"/>
            <a:ext cx="8579029" cy="552276"/>
          </a:xfrm>
        </p:spPr>
        <p:txBody>
          <a:bodyPr anchor="t">
            <a:normAutofit/>
          </a:bodyPr>
          <a:lstStyle>
            <a:lvl1pPr>
              <a:defRPr sz="2400" b="1">
                <a:solidFill>
                  <a:srgbClr val="002060"/>
                </a:solidFill>
                <a:latin typeface="游明朝" panose="02020400000000000000" pitchFamily="18" charset="-128"/>
                <a:ea typeface="游明朝" panose="02020400000000000000" pitchFamily="18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pic>
        <p:nvPicPr>
          <p:cNvPr id="32" name="図 3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8094" y="427745"/>
            <a:ext cx="1511368" cy="677446"/>
          </a:xfrm>
          <a:prstGeom prst="rect">
            <a:avLst/>
          </a:prstGeom>
        </p:spPr>
      </p:pic>
      <p:sp>
        <p:nvSpPr>
          <p:cNvPr id="36" name="テキスト プレースホルダー 2"/>
          <p:cNvSpPr>
            <a:spLocks noGrp="1"/>
          </p:cNvSpPr>
          <p:nvPr>
            <p:ph type="body" idx="15" hasCustomPrompt="1"/>
          </p:nvPr>
        </p:nvSpPr>
        <p:spPr>
          <a:xfrm>
            <a:off x="306833" y="1314192"/>
            <a:ext cx="570230" cy="675469"/>
          </a:xfrm>
          <a:solidFill>
            <a:srgbClr val="E2EBF3"/>
          </a:solidFill>
        </p:spPr>
        <p:txBody>
          <a:bodyPr anchor="ctr">
            <a:noAutofit/>
          </a:bodyPr>
          <a:lstStyle>
            <a:lvl1pPr marL="0" indent="0">
              <a:buNone/>
              <a:defRPr sz="2800" b="1">
                <a:solidFill>
                  <a:schemeClr val="bg2">
                    <a:lumMod val="25000"/>
                  </a:schemeClr>
                </a:solidFill>
              </a:defRPr>
            </a:lvl1pPr>
            <a:lvl2pPr marL="377970" indent="0">
              <a:buNone/>
              <a:defRPr sz="1653" b="1"/>
            </a:lvl2pPr>
            <a:lvl3pPr marL="755939" indent="0">
              <a:buNone/>
              <a:defRPr sz="1488" b="1"/>
            </a:lvl3pPr>
            <a:lvl4pPr marL="1133908" indent="0">
              <a:buNone/>
              <a:defRPr sz="1323" b="1"/>
            </a:lvl4pPr>
            <a:lvl5pPr marL="1511877" indent="0">
              <a:buNone/>
              <a:defRPr sz="1323" b="1"/>
            </a:lvl5pPr>
            <a:lvl6pPr marL="1889846" indent="0">
              <a:buNone/>
              <a:defRPr sz="1323" b="1"/>
            </a:lvl6pPr>
            <a:lvl7pPr marL="2267815" indent="0">
              <a:buNone/>
              <a:defRPr sz="1323" b="1"/>
            </a:lvl7pPr>
            <a:lvl8pPr marL="2645785" indent="0">
              <a:buNone/>
              <a:defRPr sz="1323" b="1"/>
            </a:lvl8pPr>
            <a:lvl9pPr marL="3023754" indent="0">
              <a:buNone/>
              <a:defRPr sz="1323" b="1"/>
            </a:lvl9pPr>
          </a:lstStyle>
          <a:p>
            <a:pPr lvl="0"/>
            <a:r>
              <a:rPr kumimoji="1" lang="en-US" altLang="ja-JP" dirty="0"/>
              <a:t>Q.</a:t>
            </a:r>
            <a:endParaRPr kumimoji="1" lang="ja-JP" altLang="en-US" dirty="0"/>
          </a:p>
        </p:txBody>
      </p:sp>
      <p:sp>
        <p:nvSpPr>
          <p:cNvPr id="37" name="テキスト プレースホルダー 2"/>
          <p:cNvSpPr>
            <a:spLocks noGrp="1"/>
          </p:cNvSpPr>
          <p:nvPr>
            <p:ph type="body" idx="16"/>
          </p:nvPr>
        </p:nvSpPr>
        <p:spPr>
          <a:xfrm>
            <a:off x="5976056" y="1314192"/>
            <a:ext cx="4375626" cy="675469"/>
          </a:xfrm>
          <a:solidFill>
            <a:srgbClr val="E2EBF3"/>
          </a:solidFill>
        </p:spPr>
        <p:txBody>
          <a:bodyPr anchor="ctr">
            <a:normAutofit/>
          </a:bodyPr>
          <a:lstStyle>
            <a:lvl1pPr marL="0" indent="0">
              <a:buNone/>
              <a:defRPr sz="1600" b="1">
                <a:solidFill>
                  <a:schemeClr val="bg2">
                    <a:lumMod val="25000"/>
                  </a:schemeClr>
                </a:solidFill>
              </a:defRPr>
            </a:lvl1pPr>
            <a:lvl2pPr marL="377970" indent="0">
              <a:buNone/>
              <a:defRPr sz="1653" b="1"/>
            </a:lvl2pPr>
            <a:lvl3pPr marL="755939" indent="0">
              <a:buNone/>
              <a:defRPr sz="1488" b="1"/>
            </a:lvl3pPr>
            <a:lvl4pPr marL="1133908" indent="0">
              <a:buNone/>
              <a:defRPr sz="1323" b="1"/>
            </a:lvl4pPr>
            <a:lvl5pPr marL="1511877" indent="0">
              <a:buNone/>
              <a:defRPr sz="1323" b="1"/>
            </a:lvl5pPr>
            <a:lvl6pPr marL="1889846" indent="0">
              <a:buNone/>
              <a:defRPr sz="1323" b="1"/>
            </a:lvl6pPr>
            <a:lvl7pPr marL="2267815" indent="0">
              <a:buNone/>
              <a:defRPr sz="1323" b="1"/>
            </a:lvl7pPr>
            <a:lvl8pPr marL="2645785" indent="0">
              <a:buNone/>
              <a:defRPr sz="1323" b="1"/>
            </a:lvl8pPr>
            <a:lvl9pPr marL="3023754" indent="0">
              <a:buNone/>
              <a:defRPr sz="1323" b="1"/>
            </a:lvl9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38" name="テキスト プレースホルダー 2"/>
          <p:cNvSpPr>
            <a:spLocks noGrp="1"/>
          </p:cNvSpPr>
          <p:nvPr>
            <p:ph type="body" idx="17" hasCustomPrompt="1"/>
          </p:nvPr>
        </p:nvSpPr>
        <p:spPr>
          <a:xfrm>
            <a:off x="5405826" y="1314192"/>
            <a:ext cx="570230" cy="675469"/>
          </a:xfrm>
          <a:solidFill>
            <a:srgbClr val="E2EBF3"/>
          </a:solidFill>
        </p:spPr>
        <p:txBody>
          <a:bodyPr anchor="ctr">
            <a:noAutofit/>
          </a:bodyPr>
          <a:lstStyle>
            <a:lvl1pPr marL="0" indent="0">
              <a:buNone/>
              <a:defRPr sz="2800" b="1">
                <a:solidFill>
                  <a:schemeClr val="bg2">
                    <a:lumMod val="25000"/>
                  </a:schemeClr>
                </a:solidFill>
              </a:defRPr>
            </a:lvl1pPr>
            <a:lvl2pPr marL="377970" indent="0">
              <a:buNone/>
              <a:defRPr sz="1653" b="1"/>
            </a:lvl2pPr>
            <a:lvl3pPr marL="755939" indent="0">
              <a:buNone/>
              <a:defRPr sz="1488" b="1"/>
            </a:lvl3pPr>
            <a:lvl4pPr marL="1133908" indent="0">
              <a:buNone/>
              <a:defRPr sz="1323" b="1"/>
            </a:lvl4pPr>
            <a:lvl5pPr marL="1511877" indent="0">
              <a:buNone/>
              <a:defRPr sz="1323" b="1"/>
            </a:lvl5pPr>
            <a:lvl6pPr marL="1889846" indent="0">
              <a:buNone/>
              <a:defRPr sz="1323" b="1"/>
            </a:lvl6pPr>
            <a:lvl7pPr marL="2267815" indent="0">
              <a:buNone/>
              <a:defRPr sz="1323" b="1"/>
            </a:lvl7pPr>
            <a:lvl8pPr marL="2645785" indent="0">
              <a:buNone/>
              <a:defRPr sz="1323" b="1"/>
            </a:lvl8pPr>
            <a:lvl9pPr marL="3023754" indent="0">
              <a:buNone/>
              <a:defRPr sz="1323" b="1"/>
            </a:lvl9pPr>
          </a:lstStyle>
          <a:p>
            <a:pPr lvl="0"/>
            <a:r>
              <a:rPr kumimoji="1" lang="en-US" altLang="ja-JP" dirty="0"/>
              <a:t>Q.</a:t>
            </a:r>
            <a:endParaRPr kumimoji="1" lang="ja-JP" altLang="en-US" dirty="0"/>
          </a:p>
        </p:txBody>
      </p:sp>
      <p:cxnSp>
        <p:nvCxnSpPr>
          <p:cNvPr id="19" name="直線コネクタ 18"/>
          <p:cNvCxnSpPr/>
          <p:nvPr userDrawn="1"/>
        </p:nvCxnSpPr>
        <p:spPr>
          <a:xfrm>
            <a:off x="309063" y="503978"/>
            <a:ext cx="8365015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コンテンツ プレースホルダー 5"/>
          <p:cNvSpPr>
            <a:spLocks noGrp="1"/>
          </p:cNvSpPr>
          <p:nvPr>
            <p:ph sz="quarter" idx="14"/>
          </p:nvPr>
        </p:nvSpPr>
        <p:spPr>
          <a:xfrm>
            <a:off x="306779" y="258001"/>
            <a:ext cx="9948398" cy="218741"/>
          </a:xfrm>
        </p:spPr>
        <p:txBody>
          <a:bodyPr>
            <a:noAutofit/>
          </a:bodyPr>
          <a:lstStyle>
            <a:lvl1pPr marL="0" indent="0">
              <a:buNone/>
              <a:defRPr sz="1200" b="1">
                <a:solidFill>
                  <a:schemeClr val="accent1">
                    <a:lumMod val="50000"/>
                  </a:schemeClr>
                </a:solidFill>
                <a:latin typeface="+mn-ea"/>
                <a:ea typeface="+mn-ea"/>
              </a:defRPr>
            </a:lvl1pPr>
            <a:lvl2pPr marL="503972" indent="0">
              <a:buNone/>
              <a:defRPr sz="992">
                <a:solidFill>
                  <a:schemeClr val="bg2">
                    <a:lumMod val="25000"/>
                  </a:schemeClr>
                </a:solidFill>
                <a:latin typeface="+mn-ea"/>
                <a:ea typeface="+mn-ea"/>
              </a:defRPr>
            </a:lvl2pPr>
            <a:lvl3pPr>
              <a:defRPr sz="1157">
                <a:solidFill>
                  <a:schemeClr val="bg2">
                    <a:lumMod val="25000"/>
                  </a:schemeClr>
                </a:solidFill>
                <a:latin typeface="+mn-ea"/>
                <a:ea typeface="+mn-ea"/>
              </a:defRPr>
            </a:lvl3pPr>
            <a:lvl4pPr>
              <a:defRPr sz="1157">
                <a:solidFill>
                  <a:schemeClr val="bg2">
                    <a:lumMod val="25000"/>
                  </a:schemeClr>
                </a:solidFill>
                <a:latin typeface="+mn-ea"/>
                <a:ea typeface="+mn-ea"/>
              </a:defRPr>
            </a:lvl4pPr>
            <a:lvl5pPr>
              <a:defRPr sz="1157">
                <a:solidFill>
                  <a:schemeClr val="bg2">
                    <a:lumMod val="25000"/>
                  </a:schemeClr>
                </a:solidFill>
                <a:latin typeface="+mn-ea"/>
                <a:ea typeface="+mn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5" name="フローチャート: 端子 4">
            <a:extLst>
              <a:ext uri="{FF2B5EF4-FFF2-40B4-BE49-F238E27FC236}">
                <a16:creationId xmlns:a16="http://schemas.microsoft.com/office/drawing/2014/main" id="{DB5105B9-99D2-B6E9-6DCB-9909616770DA}"/>
              </a:ext>
            </a:extLst>
          </p:cNvPr>
          <p:cNvSpPr/>
          <p:nvPr userDrawn="1"/>
        </p:nvSpPr>
        <p:spPr>
          <a:xfrm>
            <a:off x="309061" y="5974243"/>
            <a:ext cx="927180" cy="311490"/>
          </a:xfrm>
          <a:prstGeom prst="flowChartTerminator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5597" tIns="37798" rIns="75597" bIns="3779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157" b="1" dirty="0">
                <a:solidFill>
                  <a:srgbClr val="002060"/>
                </a:solidFill>
                <a:latin typeface="+mn-ea"/>
                <a:ea typeface="+mn-ea"/>
              </a:rPr>
              <a:t>POINT</a:t>
            </a:r>
            <a:endParaRPr kumimoji="1" lang="ja-JP" altLang="en-US" sz="1157" b="1" dirty="0">
              <a:solidFill>
                <a:srgbClr val="002060"/>
              </a:solidFill>
              <a:latin typeface="+mn-ea"/>
              <a:ea typeface="+mn-ea"/>
            </a:endParaRPr>
          </a:p>
        </p:txBody>
      </p:sp>
      <p:sp>
        <p:nvSpPr>
          <p:cNvPr id="8" name="コンテンツ プレースホルダー 5">
            <a:extLst>
              <a:ext uri="{FF2B5EF4-FFF2-40B4-BE49-F238E27FC236}">
                <a16:creationId xmlns:a16="http://schemas.microsoft.com/office/drawing/2014/main" id="{12BFAFF0-4B10-1838-E4EC-D31084A2D91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9264" y="6285733"/>
            <a:ext cx="9778549" cy="829465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200">
                <a:solidFill>
                  <a:schemeClr val="bg2">
                    <a:lumMod val="25000"/>
                  </a:schemeClr>
                </a:solidFill>
                <a:latin typeface="+mn-ea"/>
                <a:ea typeface="+mn-ea"/>
              </a:defRPr>
            </a:lvl1pPr>
            <a:lvl2pPr>
              <a:lnSpc>
                <a:spcPct val="100000"/>
              </a:lnSpc>
              <a:defRPr sz="1200">
                <a:solidFill>
                  <a:schemeClr val="bg2">
                    <a:lumMod val="25000"/>
                  </a:schemeClr>
                </a:solidFill>
                <a:latin typeface="+mn-ea"/>
                <a:ea typeface="+mn-ea"/>
              </a:defRPr>
            </a:lvl2pPr>
            <a:lvl3pPr>
              <a:defRPr sz="1157">
                <a:solidFill>
                  <a:schemeClr val="bg2">
                    <a:lumMod val="25000"/>
                  </a:schemeClr>
                </a:solidFill>
                <a:latin typeface="+mn-ea"/>
                <a:ea typeface="+mn-ea"/>
              </a:defRPr>
            </a:lvl3pPr>
            <a:lvl4pPr>
              <a:defRPr sz="1157">
                <a:solidFill>
                  <a:schemeClr val="bg2">
                    <a:lumMod val="25000"/>
                  </a:schemeClr>
                </a:solidFill>
                <a:latin typeface="+mn-ea"/>
                <a:ea typeface="+mn-ea"/>
              </a:defRPr>
            </a:lvl4pPr>
            <a:lvl5pPr>
              <a:defRPr sz="1157">
                <a:solidFill>
                  <a:schemeClr val="bg2">
                    <a:lumMod val="25000"/>
                  </a:schemeClr>
                </a:solidFill>
                <a:latin typeface="+mn-ea"/>
                <a:ea typeface="+mn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202500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>
          <p15:clr>
            <a:srgbClr val="FBAE40"/>
          </p15:clr>
        </p15:guide>
        <p15:guide id="2" pos="3368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6779" y="1322949"/>
            <a:ext cx="10090399" cy="5820250"/>
          </a:xfrm>
        </p:spPr>
        <p:txBody>
          <a:bodyPr/>
          <a:lstStyle>
            <a:lvl1pPr>
              <a:defRPr sz="2646"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 sz="2205"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 sz="1984"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 sz="1764"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541663" y="7143199"/>
            <a:ext cx="3608487" cy="402483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 altLang="ja-JP"/>
              <a:t>Human Academy Co.,Ltd.</a:t>
            </a:r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993801" y="7153698"/>
            <a:ext cx="2405658" cy="402483"/>
          </a:xfrm>
        </p:spPr>
        <p:txBody>
          <a:bodyPr/>
          <a:lstStyle/>
          <a:p>
            <a:fld id="{A5BD52C4-4B63-4518-9B50-77A19B50FA4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0691813" cy="209991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8094" y="427745"/>
            <a:ext cx="1511368" cy="677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6062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0691813" cy="209991"/>
          </a:xfrm>
          <a:prstGeom prst="rect">
            <a:avLst/>
          </a:prstGeom>
        </p:spPr>
      </p:pic>
      <p:sp>
        <p:nvSpPr>
          <p:cNvPr id="1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541663" y="7143199"/>
            <a:ext cx="3608487" cy="402483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 altLang="ja-JP"/>
              <a:t>Human Academy Co.,Ltd.</a:t>
            </a:r>
            <a:endParaRPr lang="en-US" altLang="ja-JP" dirty="0"/>
          </a:p>
        </p:txBody>
      </p:sp>
      <p:sp>
        <p:nvSpPr>
          <p:cNvPr id="1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993801" y="7153698"/>
            <a:ext cx="2405658" cy="402483"/>
          </a:xfrm>
        </p:spPr>
        <p:txBody>
          <a:bodyPr/>
          <a:lstStyle/>
          <a:p>
            <a:fld id="{A5BD52C4-4B63-4518-9B50-77A19B50FA4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8" name="タイトル 1"/>
          <p:cNvSpPr>
            <a:spLocks noGrp="1"/>
          </p:cNvSpPr>
          <p:nvPr>
            <p:ph type="title"/>
          </p:nvPr>
        </p:nvSpPr>
        <p:spPr>
          <a:xfrm>
            <a:off x="309063" y="655175"/>
            <a:ext cx="8579029" cy="552276"/>
          </a:xfrm>
        </p:spPr>
        <p:txBody>
          <a:bodyPr anchor="t">
            <a:normAutofit/>
          </a:bodyPr>
          <a:lstStyle>
            <a:lvl1pPr>
              <a:defRPr sz="3527" b="1">
                <a:solidFill>
                  <a:srgbClr val="002060"/>
                </a:solidFill>
                <a:latin typeface="游明朝" panose="02020400000000000000" pitchFamily="18" charset="-128"/>
                <a:ea typeface="游明朝" panose="02020400000000000000" pitchFamily="18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pic>
        <p:nvPicPr>
          <p:cNvPr id="19" name="図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8094" y="427745"/>
            <a:ext cx="1511368" cy="677446"/>
          </a:xfrm>
          <a:prstGeom prst="rect">
            <a:avLst/>
          </a:prstGeom>
        </p:spPr>
      </p:pic>
      <p:sp>
        <p:nvSpPr>
          <p:cNvPr id="17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30199" y="1328196"/>
            <a:ext cx="4222489" cy="675469"/>
          </a:xfrm>
          <a:solidFill>
            <a:srgbClr val="E2EBF3"/>
          </a:solidFill>
        </p:spPr>
        <p:txBody>
          <a:bodyPr anchor="ctr">
            <a:normAutofit/>
          </a:bodyPr>
          <a:lstStyle>
            <a:lvl1pPr marL="0" indent="0">
              <a:buNone/>
              <a:defRPr sz="1764" b="1">
                <a:solidFill>
                  <a:schemeClr val="bg2">
                    <a:lumMod val="25000"/>
                  </a:schemeClr>
                </a:solidFill>
              </a:defRPr>
            </a:lvl1pPr>
            <a:lvl2pPr marL="377970" indent="0">
              <a:buNone/>
              <a:defRPr sz="1653" b="1"/>
            </a:lvl2pPr>
            <a:lvl3pPr marL="755939" indent="0">
              <a:buNone/>
              <a:defRPr sz="1488" b="1"/>
            </a:lvl3pPr>
            <a:lvl4pPr marL="1133908" indent="0">
              <a:buNone/>
              <a:defRPr sz="1323" b="1"/>
            </a:lvl4pPr>
            <a:lvl5pPr marL="1511877" indent="0">
              <a:buNone/>
              <a:defRPr sz="1323" b="1"/>
            </a:lvl5pPr>
            <a:lvl6pPr marL="1889846" indent="0">
              <a:buNone/>
              <a:defRPr sz="1323" b="1"/>
            </a:lvl6pPr>
            <a:lvl7pPr marL="2267815" indent="0">
              <a:buNone/>
              <a:defRPr sz="1323" b="1"/>
            </a:lvl7pPr>
            <a:lvl8pPr marL="2645785" indent="0">
              <a:buNone/>
              <a:defRPr sz="1323" b="1"/>
            </a:lvl8pPr>
            <a:lvl9pPr marL="3023754" indent="0">
              <a:buNone/>
              <a:defRPr sz="1323" b="1"/>
            </a:lvl9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2" name="テキスト プレースホルダー 2"/>
          <p:cNvSpPr>
            <a:spLocks noGrp="1"/>
          </p:cNvSpPr>
          <p:nvPr>
            <p:ph type="body" idx="15" hasCustomPrompt="1"/>
          </p:nvPr>
        </p:nvSpPr>
        <p:spPr>
          <a:xfrm>
            <a:off x="306833" y="1328196"/>
            <a:ext cx="723367" cy="675469"/>
          </a:xfrm>
          <a:solidFill>
            <a:srgbClr val="E2EBF3"/>
          </a:solidFill>
        </p:spPr>
        <p:txBody>
          <a:bodyPr anchor="ctr">
            <a:noAutofit/>
          </a:bodyPr>
          <a:lstStyle>
            <a:lvl1pPr marL="0" indent="0">
              <a:buNone/>
              <a:defRPr sz="3086" b="1">
                <a:solidFill>
                  <a:schemeClr val="bg2">
                    <a:lumMod val="25000"/>
                  </a:schemeClr>
                </a:solidFill>
              </a:defRPr>
            </a:lvl1pPr>
            <a:lvl2pPr marL="377970" indent="0">
              <a:buNone/>
              <a:defRPr sz="1653" b="1"/>
            </a:lvl2pPr>
            <a:lvl3pPr marL="755939" indent="0">
              <a:buNone/>
              <a:defRPr sz="1488" b="1"/>
            </a:lvl3pPr>
            <a:lvl4pPr marL="1133908" indent="0">
              <a:buNone/>
              <a:defRPr sz="1323" b="1"/>
            </a:lvl4pPr>
            <a:lvl5pPr marL="1511877" indent="0">
              <a:buNone/>
              <a:defRPr sz="1323" b="1"/>
            </a:lvl5pPr>
            <a:lvl6pPr marL="1889846" indent="0">
              <a:buNone/>
              <a:defRPr sz="1323" b="1"/>
            </a:lvl6pPr>
            <a:lvl7pPr marL="2267815" indent="0">
              <a:buNone/>
              <a:defRPr sz="1323" b="1"/>
            </a:lvl7pPr>
            <a:lvl8pPr marL="2645785" indent="0">
              <a:buNone/>
              <a:defRPr sz="1323" b="1"/>
            </a:lvl8pPr>
            <a:lvl9pPr marL="3023754" indent="0">
              <a:buNone/>
              <a:defRPr sz="1323" b="1"/>
            </a:lvl9pPr>
          </a:lstStyle>
          <a:p>
            <a:pPr lvl="0"/>
            <a:r>
              <a:rPr kumimoji="1" lang="en-US" altLang="ja-JP" dirty="0"/>
              <a:t>Q.</a:t>
            </a:r>
            <a:endParaRPr kumimoji="1" lang="ja-JP" altLang="en-US" dirty="0"/>
          </a:p>
        </p:txBody>
      </p:sp>
      <p:sp>
        <p:nvSpPr>
          <p:cNvPr id="27" name="テキスト プレースホルダー 2"/>
          <p:cNvSpPr>
            <a:spLocks noGrp="1"/>
          </p:cNvSpPr>
          <p:nvPr>
            <p:ph type="body" idx="16"/>
          </p:nvPr>
        </p:nvSpPr>
        <p:spPr>
          <a:xfrm>
            <a:off x="6074978" y="1328196"/>
            <a:ext cx="4276704" cy="675469"/>
          </a:xfrm>
          <a:solidFill>
            <a:srgbClr val="E2EBF3"/>
          </a:solidFill>
        </p:spPr>
        <p:txBody>
          <a:bodyPr anchor="ctr">
            <a:normAutofit/>
          </a:bodyPr>
          <a:lstStyle>
            <a:lvl1pPr marL="0" indent="0">
              <a:buNone/>
              <a:defRPr sz="1764" b="1">
                <a:solidFill>
                  <a:schemeClr val="bg2">
                    <a:lumMod val="25000"/>
                  </a:schemeClr>
                </a:solidFill>
              </a:defRPr>
            </a:lvl1pPr>
            <a:lvl2pPr marL="377970" indent="0">
              <a:buNone/>
              <a:defRPr sz="1653" b="1"/>
            </a:lvl2pPr>
            <a:lvl3pPr marL="755939" indent="0">
              <a:buNone/>
              <a:defRPr sz="1488" b="1"/>
            </a:lvl3pPr>
            <a:lvl4pPr marL="1133908" indent="0">
              <a:buNone/>
              <a:defRPr sz="1323" b="1"/>
            </a:lvl4pPr>
            <a:lvl5pPr marL="1511877" indent="0">
              <a:buNone/>
              <a:defRPr sz="1323" b="1"/>
            </a:lvl5pPr>
            <a:lvl6pPr marL="1889846" indent="0">
              <a:buNone/>
              <a:defRPr sz="1323" b="1"/>
            </a:lvl6pPr>
            <a:lvl7pPr marL="2267815" indent="0">
              <a:buNone/>
              <a:defRPr sz="1323" b="1"/>
            </a:lvl7pPr>
            <a:lvl8pPr marL="2645785" indent="0">
              <a:buNone/>
              <a:defRPr sz="1323" b="1"/>
            </a:lvl8pPr>
            <a:lvl9pPr marL="3023754" indent="0">
              <a:buNone/>
              <a:defRPr sz="1323" b="1"/>
            </a:lvl9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8" name="テキスト プレースホルダー 2"/>
          <p:cNvSpPr>
            <a:spLocks noGrp="1"/>
          </p:cNvSpPr>
          <p:nvPr>
            <p:ph type="body" idx="17" hasCustomPrompt="1"/>
          </p:nvPr>
        </p:nvSpPr>
        <p:spPr>
          <a:xfrm>
            <a:off x="5405825" y="1328196"/>
            <a:ext cx="669153" cy="675469"/>
          </a:xfrm>
          <a:solidFill>
            <a:srgbClr val="E2EBF3"/>
          </a:solidFill>
        </p:spPr>
        <p:txBody>
          <a:bodyPr anchor="ctr">
            <a:noAutofit/>
          </a:bodyPr>
          <a:lstStyle>
            <a:lvl1pPr marL="0" indent="0">
              <a:buNone/>
              <a:defRPr sz="3086" b="1">
                <a:solidFill>
                  <a:schemeClr val="bg2">
                    <a:lumMod val="25000"/>
                  </a:schemeClr>
                </a:solidFill>
              </a:defRPr>
            </a:lvl1pPr>
            <a:lvl2pPr marL="377970" indent="0">
              <a:buNone/>
              <a:defRPr sz="1653" b="1"/>
            </a:lvl2pPr>
            <a:lvl3pPr marL="755939" indent="0">
              <a:buNone/>
              <a:defRPr sz="1488" b="1"/>
            </a:lvl3pPr>
            <a:lvl4pPr marL="1133908" indent="0">
              <a:buNone/>
              <a:defRPr sz="1323" b="1"/>
            </a:lvl4pPr>
            <a:lvl5pPr marL="1511877" indent="0">
              <a:buNone/>
              <a:defRPr sz="1323" b="1"/>
            </a:lvl5pPr>
            <a:lvl6pPr marL="1889846" indent="0">
              <a:buNone/>
              <a:defRPr sz="1323" b="1"/>
            </a:lvl6pPr>
            <a:lvl7pPr marL="2267815" indent="0">
              <a:buNone/>
              <a:defRPr sz="1323" b="1"/>
            </a:lvl7pPr>
            <a:lvl8pPr marL="2645785" indent="0">
              <a:buNone/>
              <a:defRPr sz="1323" b="1"/>
            </a:lvl8pPr>
            <a:lvl9pPr marL="3023754" indent="0">
              <a:buNone/>
              <a:defRPr sz="1323" b="1"/>
            </a:lvl9pPr>
          </a:lstStyle>
          <a:p>
            <a:pPr lvl="0"/>
            <a:r>
              <a:rPr kumimoji="1" lang="en-US" altLang="ja-JP" dirty="0"/>
              <a:t>Q.</a:t>
            </a:r>
            <a:endParaRPr kumimoji="1" lang="ja-JP" altLang="en-US" dirty="0"/>
          </a:p>
        </p:txBody>
      </p:sp>
      <p:sp>
        <p:nvSpPr>
          <p:cNvPr id="29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06782" y="2078139"/>
            <a:ext cx="4950533" cy="4957401"/>
          </a:xfrm>
        </p:spPr>
        <p:txBody>
          <a:bodyPr/>
          <a:lstStyle>
            <a:lvl1pPr>
              <a:defRPr sz="1323"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 sz="1157"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 sz="992"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30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12734" y="2078139"/>
            <a:ext cx="4986729" cy="4957401"/>
          </a:xfrm>
        </p:spPr>
        <p:txBody>
          <a:bodyPr/>
          <a:lstStyle>
            <a:lvl1pPr>
              <a:defRPr sz="1323"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 sz="1157"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 sz="992"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</p:txBody>
      </p:sp>
      <p:cxnSp>
        <p:nvCxnSpPr>
          <p:cNvPr id="24" name="直線コネクタ 23"/>
          <p:cNvCxnSpPr/>
          <p:nvPr userDrawn="1"/>
        </p:nvCxnSpPr>
        <p:spPr>
          <a:xfrm>
            <a:off x="309063" y="503978"/>
            <a:ext cx="8365015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コンテンツ プレースホルダー 5"/>
          <p:cNvSpPr>
            <a:spLocks noGrp="1"/>
          </p:cNvSpPr>
          <p:nvPr>
            <p:ph sz="quarter" idx="14"/>
          </p:nvPr>
        </p:nvSpPr>
        <p:spPr>
          <a:xfrm>
            <a:off x="306779" y="258001"/>
            <a:ext cx="9948398" cy="218741"/>
          </a:xfrm>
        </p:spPr>
        <p:txBody>
          <a:bodyPr>
            <a:noAutofit/>
          </a:bodyPr>
          <a:lstStyle>
            <a:lvl1pPr marL="0" indent="0">
              <a:buNone/>
              <a:defRPr sz="1323" b="1">
                <a:solidFill>
                  <a:schemeClr val="accent1">
                    <a:lumMod val="50000"/>
                  </a:schemeClr>
                </a:solidFill>
                <a:latin typeface="+mn-ea"/>
                <a:ea typeface="+mn-ea"/>
              </a:defRPr>
            </a:lvl1pPr>
            <a:lvl2pPr marL="503972" indent="0">
              <a:buNone/>
              <a:defRPr sz="992">
                <a:solidFill>
                  <a:schemeClr val="bg2">
                    <a:lumMod val="25000"/>
                  </a:schemeClr>
                </a:solidFill>
                <a:latin typeface="+mn-ea"/>
                <a:ea typeface="+mn-ea"/>
              </a:defRPr>
            </a:lvl2pPr>
            <a:lvl3pPr>
              <a:defRPr sz="1157">
                <a:solidFill>
                  <a:schemeClr val="bg2">
                    <a:lumMod val="25000"/>
                  </a:schemeClr>
                </a:solidFill>
                <a:latin typeface="+mn-ea"/>
                <a:ea typeface="+mn-ea"/>
              </a:defRPr>
            </a:lvl3pPr>
            <a:lvl4pPr>
              <a:defRPr sz="1157">
                <a:solidFill>
                  <a:schemeClr val="bg2">
                    <a:lumMod val="25000"/>
                  </a:schemeClr>
                </a:solidFill>
                <a:latin typeface="+mn-ea"/>
                <a:ea typeface="+mn-ea"/>
              </a:defRPr>
            </a:lvl4pPr>
            <a:lvl5pPr>
              <a:defRPr sz="1157">
                <a:solidFill>
                  <a:schemeClr val="bg2">
                    <a:lumMod val="25000"/>
                  </a:schemeClr>
                </a:solidFill>
                <a:latin typeface="+mn-ea"/>
                <a:ea typeface="+mn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766993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AC1B9-7978-40F2-AF7E-253529EDCBCE}" type="datetime1">
              <a:rPr kumimoji="1" lang="ja-JP" altLang="en-US" smtClean="0"/>
              <a:t>2025/1/7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Human Academy Co.,Ltd.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D52C4-4B63-4518-9B50-77A19B50FA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4415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88" r:id="rId2"/>
    <p:sldLayoutId id="2147483689" r:id="rId3"/>
    <p:sldLayoutId id="2147483672" r:id="rId4"/>
    <p:sldLayoutId id="2147483668" r:id="rId5"/>
  </p:sldLayoutIdLst>
  <p:hf hd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81" userDrawn="1">
          <p15:clr>
            <a:srgbClr val="F26B43"/>
          </p15:clr>
        </p15:guide>
        <p15:guide id="2" pos="3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485B1F8A-5466-B095-72CD-C7DA4A0D4A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7063" y="1314192"/>
            <a:ext cx="9522396" cy="675469"/>
          </a:xfrm>
        </p:spPr>
        <p:txBody>
          <a:bodyPr/>
          <a:lstStyle/>
          <a:p>
            <a:r>
              <a:rPr lang="ja-JP" altLang="en-US" dirty="0"/>
              <a:t>あなたの会社では、社員向けのリスキリング（研修や学びのサポート）に取り組んでいますか？</a:t>
            </a:r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AE26B1BE-78B0-A801-0228-9F9F269FB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Human Academy Co.,Ltd.</a:t>
            </a:r>
            <a:endParaRPr lang="en-US" altLang="ja-JP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6C796DC-F89A-21DD-AA3B-ADFB973FA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D52C4-4B63-4518-9B50-77A19B50FA44}" type="slidenum">
              <a:rPr kumimoji="1" lang="ja-JP" altLang="en-US" smtClean="0"/>
              <a:t>0</a:t>
            </a:fld>
            <a:endParaRPr kumimoji="1" lang="ja-JP" altLang="en-US" dirty="0"/>
          </a:p>
        </p:txBody>
      </p:sp>
      <p:sp>
        <p:nvSpPr>
          <p:cNvPr id="9" name="タイトル 8">
            <a:extLst>
              <a:ext uri="{FF2B5EF4-FFF2-40B4-BE49-F238E27FC236}">
                <a16:creationId xmlns:a16="http://schemas.microsoft.com/office/drawing/2014/main" id="{A97ED512-90CA-E701-6871-D859CD91F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多くの企業が社員の職種を問わずリスキリングに積極的</a:t>
            </a:r>
          </a:p>
        </p:txBody>
      </p:sp>
      <p:sp>
        <p:nvSpPr>
          <p:cNvPr id="12" name="テキスト プレースホルダー 11">
            <a:extLst>
              <a:ext uri="{FF2B5EF4-FFF2-40B4-BE49-F238E27FC236}">
                <a16:creationId xmlns:a16="http://schemas.microsoft.com/office/drawing/2014/main" id="{C0532F7B-CF06-EAAD-8E4B-0094BD2D7CF4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en-US" altLang="ja-JP" dirty="0"/>
              <a:t>Q.</a:t>
            </a:r>
            <a:endParaRPr lang="ja-JP" altLang="en-US" dirty="0"/>
          </a:p>
        </p:txBody>
      </p:sp>
      <p:sp>
        <p:nvSpPr>
          <p:cNvPr id="8" name="コンテンツ プレースホルダー 7">
            <a:extLst>
              <a:ext uri="{FF2B5EF4-FFF2-40B4-BE49-F238E27FC236}">
                <a16:creationId xmlns:a16="http://schemas.microsoft.com/office/drawing/2014/main" id="{9EA33A43-F1EE-740E-DF87-26A6B874EDBD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kumimoji="1" lang="ja-JP" altLang="en-US" dirty="0"/>
              <a:t>企業のリスキリングへの取り組み</a:t>
            </a:r>
          </a:p>
        </p:txBody>
      </p:sp>
      <p:sp>
        <p:nvSpPr>
          <p:cNvPr id="11" name="コンテンツ プレースホルダー 10">
            <a:extLst>
              <a:ext uri="{FF2B5EF4-FFF2-40B4-BE49-F238E27FC236}">
                <a16:creationId xmlns:a16="http://schemas.microsoft.com/office/drawing/2014/main" id="{AEDB0622-B3D0-EBDD-D156-1554B8DE669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b="1" dirty="0"/>
              <a:t>リスキリングに取り組んでいる企業＋今後取り組む予定の企業が</a:t>
            </a:r>
            <a:r>
              <a:rPr lang="en-US" altLang="ja-JP" b="1" dirty="0"/>
              <a:t>8</a:t>
            </a:r>
            <a:r>
              <a:rPr lang="ja-JP" altLang="en-US" b="1" dirty="0"/>
              <a:t>割以上</a:t>
            </a:r>
            <a:r>
              <a:rPr lang="ja-JP" altLang="en-US" dirty="0"/>
              <a:t>でした。</a:t>
            </a:r>
            <a:r>
              <a:rPr lang="ja-JP" altLang="en-US" b="1" dirty="0"/>
              <a:t>多くの企業が、リスキリングに前向きに取り組んでいる</a:t>
            </a:r>
            <a:r>
              <a:rPr lang="ja-JP" altLang="en-US" dirty="0"/>
              <a:t>ことがうかがえます。</a:t>
            </a:r>
            <a:endParaRPr lang="en-US" altLang="ja-JP" dirty="0"/>
          </a:p>
          <a:p>
            <a:r>
              <a:rPr lang="ja-JP" altLang="en-US" dirty="0"/>
              <a:t>対象としては</a:t>
            </a:r>
            <a:r>
              <a:rPr lang="ja-JP" altLang="en-US" b="1" dirty="0"/>
              <a:t>「事務・管理系」「営業系」が特に高い</a:t>
            </a:r>
            <a:r>
              <a:rPr lang="ja-JP" altLang="en-US" dirty="0"/>
              <a:t>ですが、他の職種も高い割合となっており、</a:t>
            </a:r>
            <a:r>
              <a:rPr lang="ja-JP" altLang="en-US" b="1" dirty="0"/>
              <a:t>職種に関わらずリスキリングが必要だと考えている</a:t>
            </a:r>
            <a:r>
              <a:rPr lang="ja-JP" altLang="en-US" dirty="0"/>
              <a:t>ようです。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946073A-4150-8FB9-913E-8D0143E1F27C}"/>
              </a:ext>
            </a:extLst>
          </p:cNvPr>
          <p:cNvSpPr txBox="1"/>
          <p:nvPr/>
        </p:nvSpPr>
        <p:spPr>
          <a:xfrm>
            <a:off x="309660" y="2000438"/>
            <a:ext cx="4958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en-US" altLang="ja-JP" sz="80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※</a:t>
            </a:r>
            <a:r>
              <a:rPr kumimoji="1" lang="ja-JP" altLang="en-US" sz="80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「リスキリング」とは、今後必要となる新しいスキルを習得するために行う、体系的な学び直しのことを指す。</a:t>
            </a:r>
            <a:endParaRPr kumimoji="1" lang="en-US" altLang="ja-JP" sz="800" dirty="0">
              <a:solidFill>
                <a:schemeClr val="bg2">
                  <a:lumMod val="25000"/>
                </a:schemeClr>
              </a:solidFill>
              <a:latin typeface="+mn-ea"/>
            </a:endParaRPr>
          </a:p>
          <a:p>
            <a:pPr algn="just"/>
            <a:r>
              <a:rPr kumimoji="1" lang="ja-JP" altLang="en-US" sz="80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（例；効率よく仕事を進められるよう、事務職が生成</a:t>
            </a:r>
            <a:r>
              <a:rPr kumimoji="1" lang="en-US" altLang="ja-JP" sz="80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AI</a:t>
            </a:r>
            <a:r>
              <a:rPr kumimoji="1" lang="ja-JP" altLang="en-US" sz="80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を学習すること、管理部門がプログラミングを学習することなど）</a:t>
            </a:r>
          </a:p>
        </p:txBody>
      </p:sp>
      <p:graphicFrame>
        <p:nvGraphicFramePr>
          <p:cNvPr id="19" name="コンテンツ プレースホルダー 11">
            <a:extLst>
              <a:ext uri="{FF2B5EF4-FFF2-40B4-BE49-F238E27FC236}">
                <a16:creationId xmlns:a16="http://schemas.microsoft.com/office/drawing/2014/main" id="{22D79D6B-8193-609E-41EB-3B0D711EE65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1319437"/>
              </p:ext>
            </p:extLst>
          </p:nvPr>
        </p:nvGraphicFramePr>
        <p:xfrm>
          <a:off x="3205497" y="2625069"/>
          <a:ext cx="4244491" cy="34833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1623DCA-06D7-E245-302B-0610352DC54E}"/>
              </a:ext>
            </a:extLst>
          </p:cNvPr>
          <p:cNvSpPr txBox="1"/>
          <p:nvPr/>
        </p:nvSpPr>
        <p:spPr>
          <a:xfrm>
            <a:off x="3716946" y="2489922"/>
            <a:ext cx="1958007" cy="431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2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現在取り組んでおらず、</a:t>
            </a:r>
            <a:endParaRPr kumimoji="1" lang="en-US" altLang="ja-JP" sz="1102" dirty="0">
              <a:solidFill>
                <a:schemeClr val="bg2">
                  <a:lumMod val="25000"/>
                </a:schemeClr>
              </a:solidFill>
              <a:latin typeface="+mn-ea"/>
            </a:endParaRPr>
          </a:p>
          <a:p>
            <a:r>
              <a:rPr kumimoji="1" lang="ja-JP" altLang="en-US" sz="1102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今後も取り組む予定はない</a:t>
            </a:r>
            <a:endParaRPr kumimoji="1" lang="en-US" altLang="ja-JP" sz="1102" dirty="0">
              <a:solidFill>
                <a:schemeClr val="bg2">
                  <a:lumMod val="25000"/>
                </a:schemeClr>
              </a:solidFill>
              <a:latin typeface="+mn-ea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1FF918AC-7A8B-F614-C748-3029E9E5CEA2}"/>
              </a:ext>
            </a:extLst>
          </p:cNvPr>
          <p:cNvSpPr txBox="1"/>
          <p:nvPr/>
        </p:nvSpPr>
        <p:spPr>
          <a:xfrm>
            <a:off x="6292805" y="2946715"/>
            <a:ext cx="1187174" cy="261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2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取り組んでいる</a:t>
            </a:r>
            <a:endParaRPr kumimoji="1" lang="en-US" altLang="ja-JP" sz="1102" dirty="0">
              <a:solidFill>
                <a:schemeClr val="bg2">
                  <a:lumMod val="25000"/>
                </a:schemeClr>
              </a:solidFill>
              <a:latin typeface="+mn-ea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ED794169-372B-2261-0038-2FBDC98D421D}"/>
              </a:ext>
            </a:extLst>
          </p:cNvPr>
          <p:cNvSpPr txBox="1"/>
          <p:nvPr/>
        </p:nvSpPr>
        <p:spPr>
          <a:xfrm>
            <a:off x="2885770" y="3127265"/>
            <a:ext cx="1450120" cy="601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2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現在は取り組んでいないが、今後取り組むべきかどうか検討中</a:t>
            </a:r>
            <a:endParaRPr kumimoji="1" lang="en-US" altLang="ja-JP" sz="1102" dirty="0">
              <a:solidFill>
                <a:schemeClr val="bg2">
                  <a:lumMod val="25000"/>
                </a:schemeClr>
              </a:solidFill>
              <a:latin typeface="+mn-ea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00F079F4-A72A-BB71-524D-59E3A84D5304}"/>
              </a:ext>
            </a:extLst>
          </p:cNvPr>
          <p:cNvSpPr txBox="1"/>
          <p:nvPr/>
        </p:nvSpPr>
        <p:spPr>
          <a:xfrm>
            <a:off x="2894716" y="4264837"/>
            <a:ext cx="960386" cy="770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2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現在は取り組んでいないが、今後取り組む予定</a:t>
            </a:r>
            <a:endParaRPr kumimoji="1" lang="en-US" altLang="ja-JP" sz="1102" dirty="0">
              <a:solidFill>
                <a:schemeClr val="bg2">
                  <a:lumMod val="25000"/>
                </a:schemeClr>
              </a:solidFill>
              <a:latin typeface="+mn-ea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C31A914C-0022-9B5A-7CE4-9A86083E4247}"/>
              </a:ext>
            </a:extLst>
          </p:cNvPr>
          <p:cNvSpPr txBox="1"/>
          <p:nvPr/>
        </p:nvSpPr>
        <p:spPr>
          <a:xfrm>
            <a:off x="4980532" y="4235224"/>
            <a:ext cx="694421" cy="261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2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N</a:t>
            </a:r>
            <a:r>
              <a:rPr kumimoji="1" lang="ja-JP" altLang="en-US" sz="1102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＝</a:t>
            </a:r>
            <a:r>
              <a:rPr kumimoji="1" lang="en-US" altLang="ja-JP" sz="1102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300</a:t>
            </a:r>
            <a:endParaRPr kumimoji="1" lang="ja-JP" altLang="en-US" sz="1102" dirty="0">
              <a:solidFill>
                <a:schemeClr val="bg2">
                  <a:lumMod val="25000"/>
                </a:schemeClr>
              </a:solidFill>
              <a:latin typeface="+mn-ea"/>
            </a:endParaRPr>
          </a:p>
        </p:txBody>
      </p:sp>
      <p:sp>
        <p:nvSpPr>
          <p:cNvPr id="26" name="アーチ 25">
            <a:extLst>
              <a:ext uri="{FF2B5EF4-FFF2-40B4-BE49-F238E27FC236}">
                <a16:creationId xmlns:a16="http://schemas.microsoft.com/office/drawing/2014/main" id="{7AA62EEA-7B4F-2D9B-5C38-AFED68996ACE}"/>
              </a:ext>
            </a:extLst>
          </p:cNvPr>
          <p:cNvSpPr>
            <a:spLocks noChangeAspect="1"/>
          </p:cNvSpPr>
          <p:nvPr/>
        </p:nvSpPr>
        <p:spPr>
          <a:xfrm rot="10800000" flipV="1">
            <a:off x="3885094" y="2904610"/>
            <a:ext cx="2864276" cy="2902137"/>
          </a:xfrm>
          <a:prstGeom prst="blockArc">
            <a:avLst>
              <a:gd name="adj1" fmla="val 2394223"/>
              <a:gd name="adj2" fmla="val 16191955"/>
              <a:gd name="adj3" fmla="val 28223"/>
            </a:avLst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102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7507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AE26B1BE-78B0-A801-0228-9F9F269FB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Human Academy Co.,Ltd.</a:t>
            </a:r>
            <a:endParaRPr lang="en-US" altLang="ja-JP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6C796DC-F89A-21DD-AA3B-ADFB973FA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D52C4-4B63-4518-9B50-77A19B50FA44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  <p:sp>
        <p:nvSpPr>
          <p:cNvPr id="9" name="タイトル 8">
            <a:extLst>
              <a:ext uri="{FF2B5EF4-FFF2-40B4-BE49-F238E27FC236}">
                <a16:creationId xmlns:a16="http://schemas.microsoft.com/office/drawing/2014/main" id="{A97ED512-90CA-E701-6871-D859CD91F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多くの企業が社員の職種を問わずリスキリングに積極的</a:t>
            </a:r>
          </a:p>
        </p:txBody>
      </p:sp>
      <p:sp>
        <p:nvSpPr>
          <p:cNvPr id="13" name="テキスト プレースホルダー 12">
            <a:extLst>
              <a:ext uri="{FF2B5EF4-FFF2-40B4-BE49-F238E27FC236}">
                <a16:creationId xmlns:a16="http://schemas.microsoft.com/office/drawing/2014/main" id="{0DE29371-8776-C0B0-6151-A67D08067975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885895" y="1314192"/>
            <a:ext cx="9503403" cy="675469"/>
          </a:xfrm>
        </p:spPr>
        <p:txBody>
          <a:bodyPr>
            <a:normAutofit/>
          </a:bodyPr>
          <a:lstStyle/>
          <a:p>
            <a:r>
              <a:rPr lang="ja-JP" altLang="en-US" dirty="0"/>
              <a:t>リスキリングの対象となる職種は？</a:t>
            </a:r>
            <a:endParaRPr lang="en-US" altLang="ja-JP" dirty="0"/>
          </a:p>
          <a:p>
            <a:r>
              <a:rPr lang="ja-JP" altLang="en-US" sz="1200" b="0" dirty="0"/>
              <a:t>（当てはまるものすべてを回答）</a:t>
            </a:r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AF6C0FD2-90C9-6D7F-9CDA-019ADA690E56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315666" y="1314192"/>
            <a:ext cx="570230" cy="675469"/>
          </a:xfrm>
        </p:spPr>
        <p:txBody>
          <a:bodyPr/>
          <a:lstStyle/>
          <a:p>
            <a:r>
              <a:rPr lang="en-US" altLang="ja-JP" dirty="0"/>
              <a:t>Q.</a:t>
            </a:r>
            <a:endParaRPr lang="ja-JP" altLang="en-US" dirty="0"/>
          </a:p>
        </p:txBody>
      </p:sp>
      <p:sp>
        <p:nvSpPr>
          <p:cNvPr id="8" name="コンテンツ プレースホルダー 7">
            <a:extLst>
              <a:ext uri="{FF2B5EF4-FFF2-40B4-BE49-F238E27FC236}">
                <a16:creationId xmlns:a16="http://schemas.microsoft.com/office/drawing/2014/main" id="{9EA33A43-F1EE-740E-DF87-26A6B874EDBD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kumimoji="1" lang="ja-JP" altLang="en-US" dirty="0"/>
              <a:t>企業のリスキリングへの取り組み</a:t>
            </a:r>
          </a:p>
        </p:txBody>
      </p:sp>
      <p:sp>
        <p:nvSpPr>
          <p:cNvPr id="11" name="コンテンツ プレースホルダー 10">
            <a:extLst>
              <a:ext uri="{FF2B5EF4-FFF2-40B4-BE49-F238E27FC236}">
                <a16:creationId xmlns:a16="http://schemas.microsoft.com/office/drawing/2014/main" id="{AEDB0622-B3D0-EBDD-D156-1554B8DE669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b="1" dirty="0"/>
              <a:t>リスキリングに取り組んでいる企業＋今後取り組む予定の企業が</a:t>
            </a:r>
            <a:r>
              <a:rPr lang="en-US" altLang="ja-JP" b="1" dirty="0"/>
              <a:t>8</a:t>
            </a:r>
            <a:r>
              <a:rPr lang="ja-JP" altLang="en-US" b="1" dirty="0"/>
              <a:t>割以上</a:t>
            </a:r>
            <a:r>
              <a:rPr lang="ja-JP" altLang="en-US" dirty="0"/>
              <a:t>でした。</a:t>
            </a:r>
            <a:r>
              <a:rPr lang="ja-JP" altLang="en-US" b="1" dirty="0"/>
              <a:t>多くの企業が、リスキリングに前向きに取り組んでいる</a:t>
            </a:r>
            <a:r>
              <a:rPr lang="ja-JP" altLang="en-US" dirty="0"/>
              <a:t>ことがうかがえます。</a:t>
            </a:r>
            <a:endParaRPr lang="en-US" altLang="ja-JP" dirty="0"/>
          </a:p>
          <a:p>
            <a:r>
              <a:rPr lang="ja-JP" altLang="en-US" dirty="0"/>
              <a:t>対象としては</a:t>
            </a:r>
            <a:r>
              <a:rPr lang="ja-JP" altLang="en-US" b="1" dirty="0"/>
              <a:t>「事務・管理系」「営業系」が特に高い</a:t>
            </a:r>
            <a:r>
              <a:rPr lang="ja-JP" altLang="en-US" dirty="0"/>
              <a:t>ですが、他の職種も高い割合となっており、</a:t>
            </a:r>
            <a:r>
              <a:rPr lang="ja-JP" altLang="en-US" b="1" dirty="0"/>
              <a:t>職種に関わらずリスキリングが必要だと考えている</a:t>
            </a:r>
            <a:r>
              <a:rPr lang="ja-JP" altLang="en-US" dirty="0"/>
              <a:t>ようです。</a:t>
            </a:r>
          </a:p>
        </p:txBody>
      </p:sp>
      <p:graphicFrame>
        <p:nvGraphicFramePr>
          <p:cNvPr id="27" name="グラフ 26">
            <a:extLst>
              <a:ext uri="{FF2B5EF4-FFF2-40B4-BE49-F238E27FC236}">
                <a16:creationId xmlns:a16="http://schemas.microsoft.com/office/drawing/2014/main" id="{1CB39EDE-9026-533C-869B-C743DC79506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91321509"/>
              </p:ext>
            </p:extLst>
          </p:nvPr>
        </p:nvGraphicFramePr>
        <p:xfrm>
          <a:off x="1296836" y="2210452"/>
          <a:ext cx="8405964" cy="37796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8" name="表 27">
            <a:extLst>
              <a:ext uri="{FF2B5EF4-FFF2-40B4-BE49-F238E27FC236}">
                <a16:creationId xmlns:a16="http://schemas.microsoft.com/office/drawing/2014/main" id="{91E88E98-37F4-7805-9136-7C51164122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947581"/>
              </p:ext>
            </p:extLst>
          </p:nvPr>
        </p:nvGraphicFramePr>
        <p:xfrm>
          <a:off x="-154275" y="2530380"/>
          <a:ext cx="1833788" cy="32243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33788">
                  <a:extLst>
                    <a:ext uri="{9D8B030D-6E8A-4147-A177-3AD203B41FA5}">
                      <a16:colId xmlns:a16="http://schemas.microsoft.com/office/drawing/2014/main" val="1045706712"/>
                    </a:ext>
                  </a:extLst>
                </a:gridCol>
              </a:tblGrid>
              <a:tr h="403047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5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</a:rPr>
                        <a:t>事務・管理系</a:t>
                      </a:r>
                      <a:endParaRPr kumimoji="1" lang="en-US" altLang="ja-JP" sz="105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83275927"/>
                  </a:ext>
                </a:extLst>
              </a:tr>
              <a:tr h="403047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5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</a:rPr>
                        <a:t>営業系</a:t>
                      </a:r>
                      <a:endParaRPr kumimoji="1" lang="en-US" altLang="ja-JP" sz="105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427842"/>
                  </a:ext>
                </a:extLst>
              </a:tr>
              <a:tr h="403047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5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</a:rPr>
                        <a:t>IT</a:t>
                      </a:r>
                      <a:r>
                        <a:rPr kumimoji="1" lang="ja-JP" altLang="en-US" sz="105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</a:rPr>
                        <a:t>・</a:t>
                      </a:r>
                      <a:r>
                        <a:rPr kumimoji="1" lang="en-US" altLang="ja-JP" sz="105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</a:rPr>
                        <a:t>DX</a:t>
                      </a:r>
                      <a:r>
                        <a:rPr kumimoji="1" lang="ja-JP" altLang="en-US" sz="105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</a:rPr>
                        <a:t>系</a:t>
                      </a:r>
                      <a:endParaRPr kumimoji="1" lang="en-US" altLang="ja-JP" sz="105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49954868"/>
                  </a:ext>
                </a:extLst>
              </a:tr>
              <a:tr h="403047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50" b="0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企画・マーケティング系</a:t>
                      </a:r>
                      <a:endParaRPr kumimoji="1" lang="en-US" altLang="ja-JP" sz="1050" b="0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65799545"/>
                  </a:ext>
                </a:extLst>
              </a:tr>
              <a:tr h="403047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50" b="0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技術・研究系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06798459"/>
                  </a:ext>
                </a:extLst>
              </a:tr>
              <a:tr h="403047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50" b="0" kern="120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クリエイティブ系</a:t>
                      </a:r>
                      <a:endParaRPr kumimoji="1" lang="ja-JP" altLang="en-US" sz="1050" b="0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176011"/>
                  </a:ext>
                </a:extLst>
              </a:tr>
              <a:tr h="403047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5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</a:rPr>
                        <a:t>販売・サービス系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63999487"/>
                  </a:ext>
                </a:extLst>
              </a:tr>
              <a:tr h="403047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5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</a:rPr>
                        <a:t>その他</a:t>
                      </a:r>
                      <a:endParaRPr kumimoji="1" lang="ja-JP" altLang="en-US" sz="9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16949378"/>
                  </a:ext>
                </a:extLst>
              </a:tr>
            </a:tbl>
          </a:graphicData>
        </a:graphic>
      </p:graphicFrame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94FEE4AB-0DE3-FB1B-FFFE-A51657DBBB05}"/>
              </a:ext>
            </a:extLst>
          </p:cNvPr>
          <p:cNvSpPr txBox="1"/>
          <p:nvPr/>
        </p:nvSpPr>
        <p:spPr>
          <a:xfrm>
            <a:off x="4076021" y="5509940"/>
            <a:ext cx="694421" cy="261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2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N</a:t>
            </a:r>
            <a:r>
              <a:rPr kumimoji="1" lang="ja-JP" altLang="en-US" sz="1102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＝</a:t>
            </a:r>
            <a:r>
              <a:rPr kumimoji="1" lang="en-US" altLang="ja-JP" sz="1102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273</a:t>
            </a:r>
            <a:endParaRPr kumimoji="1" lang="ja-JP" altLang="en-US" sz="1102" dirty="0">
              <a:solidFill>
                <a:schemeClr val="bg2">
                  <a:lumMod val="25000"/>
                </a:schemeClr>
              </a:solidFill>
              <a:latin typeface="+mn-ea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4612AFBF-A0B7-1486-6829-A5D6B24C4D02}"/>
              </a:ext>
            </a:extLst>
          </p:cNvPr>
          <p:cNvSpPr/>
          <p:nvPr/>
        </p:nvSpPr>
        <p:spPr>
          <a:xfrm>
            <a:off x="725705" y="2574235"/>
            <a:ext cx="8245575" cy="351845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612AFBF-A0B7-1486-6829-A5D6B24C4D02}"/>
              </a:ext>
            </a:extLst>
          </p:cNvPr>
          <p:cNvSpPr/>
          <p:nvPr/>
        </p:nvSpPr>
        <p:spPr>
          <a:xfrm>
            <a:off x="725705" y="4998131"/>
            <a:ext cx="5167095" cy="366349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558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E4C2E091-CEA7-03D3-D8E4-C954A1B69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Human Academy Co.,Ltd.</a:t>
            </a:r>
            <a:endParaRPr lang="en-US" altLang="ja-JP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AC81DA0-2C86-B2DB-E2ED-0FDE941C5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D52C4-4B63-4518-9B50-77A19B50FA44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BEA8140-1768-74A3-7C15-2AF62649A5C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ja-JP" altLang="en-US" dirty="0"/>
              <a:t>職種により推進されるスキルに違いはありますが、</a:t>
            </a:r>
            <a:r>
              <a:rPr kumimoji="1" lang="ja-JP" altLang="en-US" b="1" dirty="0"/>
              <a:t>どの職種でも「思考法（ロジカルシンキング等）」の習得が求められている</a:t>
            </a:r>
            <a:r>
              <a:rPr kumimoji="1" lang="ja-JP" altLang="en-US" dirty="0"/>
              <a:t>ようです。</a:t>
            </a:r>
          </a:p>
          <a:p>
            <a:r>
              <a:rPr kumimoji="1" lang="ja-JP" altLang="en-US" dirty="0"/>
              <a:t>また、</a:t>
            </a:r>
            <a:r>
              <a:rPr kumimoji="1" lang="en-US" altLang="ja-JP" b="1" dirty="0"/>
              <a:t>DX</a:t>
            </a:r>
            <a:r>
              <a:rPr kumimoji="1" lang="ja-JP" altLang="en-US" b="1" dirty="0"/>
              <a:t>関連スキルは、「</a:t>
            </a:r>
            <a:r>
              <a:rPr kumimoji="1" lang="en-US" altLang="ja-JP" b="1" dirty="0"/>
              <a:t>IT</a:t>
            </a:r>
            <a:r>
              <a:rPr kumimoji="1" lang="ja-JP" altLang="en-US" b="1" dirty="0"/>
              <a:t>・</a:t>
            </a:r>
            <a:r>
              <a:rPr kumimoji="1" lang="en-US" altLang="ja-JP" b="1" dirty="0"/>
              <a:t>DX</a:t>
            </a:r>
            <a:r>
              <a:rPr kumimoji="1" lang="ja-JP" altLang="en-US" b="1" dirty="0"/>
              <a:t>系」で特に推進されていますが、他に「技術・研究系」「クリエイティブ系」でも割合が高くなっていました</a:t>
            </a:r>
            <a:r>
              <a:rPr kumimoji="1" lang="ja-JP" altLang="en-US" dirty="0"/>
              <a:t>。</a:t>
            </a:r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514885AB-A243-D39E-8CAB-356736D4B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779" y="655175"/>
            <a:ext cx="8579029" cy="552276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どの職種でも</a:t>
            </a:r>
            <a:r>
              <a:rPr kumimoji="1" lang="en-US" altLang="ja-JP" dirty="0"/>
              <a:t>｢</a:t>
            </a:r>
            <a:r>
              <a:rPr kumimoji="1" lang="ja-JP" altLang="en-US" dirty="0"/>
              <a:t>思考法</a:t>
            </a:r>
            <a:r>
              <a:rPr kumimoji="1" lang="ja-JP" altLang="en-US" sz="1800" dirty="0"/>
              <a:t>（ロジカルシンキング等）</a:t>
            </a:r>
            <a:r>
              <a:rPr kumimoji="1" lang="en-US" altLang="ja-JP" dirty="0"/>
              <a:t>｣</a:t>
            </a:r>
            <a:r>
              <a:rPr kumimoji="1" lang="ja-JP" altLang="en-US" dirty="0"/>
              <a:t>が求められている</a:t>
            </a:r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32F958CB-89E5-3087-4C65-6CFE329747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それぞれの職種において、リスキリングにより習得を推進しているスキルは？</a:t>
            </a:r>
            <a:r>
              <a:rPr kumimoji="1" lang="ja-JP" altLang="en-US" sz="1200" b="0" dirty="0"/>
              <a:t>（それぞれ当てはまるものすべてを回答）</a:t>
            </a: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DA4D79CC-DBF3-9985-276D-976020E76B60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kumimoji="1" lang="en-US" altLang="ja-JP" dirty="0"/>
              <a:t>Q.</a:t>
            </a:r>
            <a:endParaRPr kumimoji="1" lang="ja-JP" altLang="en-US" dirty="0"/>
          </a:p>
        </p:txBody>
      </p:sp>
      <p:sp>
        <p:nvSpPr>
          <p:cNvPr id="8" name="コンテンツ プレースホルダー 7">
            <a:extLst>
              <a:ext uri="{FF2B5EF4-FFF2-40B4-BE49-F238E27FC236}">
                <a16:creationId xmlns:a16="http://schemas.microsoft.com/office/drawing/2014/main" id="{23D19E5D-A0DD-E11C-0AD5-970B90EF536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kumimoji="1" lang="ja-JP" altLang="en-US" dirty="0"/>
              <a:t>企業のリスキリングへの取り組み</a:t>
            </a: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73B1A423-6EC2-032C-CDB3-095DFA2ABD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341809"/>
              </p:ext>
            </p:extLst>
          </p:nvPr>
        </p:nvGraphicFramePr>
        <p:xfrm>
          <a:off x="642145" y="2302426"/>
          <a:ext cx="9516598" cy="28505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48000">
                  <a:extLst>
                    <a:ext uri="{9D8B030D-6E8A-4147-A177-3AD203B41FA5}">
                      <a16:colId xmlns:a16="http://schemas.microsoft.com/office/drawing/2014/main" val="1045706712"/>
                    </a:ext>
                  </a:extLst>
                </a:gridCol>
                <a:gridCol w="672325">
                  <a:extLst>
                    <a:ext uri="{9D8B030D-6E8A-4147-A177-3AD203B41FA5}">
                      <a16:colId xmlns:a16="http://schemas.microsoft.com/office/drawing/2014/main" val="2483969963"/>
                    </a:ext>
                  </a:extLst>
                </a:gridCol>
                <a:gridCol w="810697">
                  <a:extLst>
                    <a:ext uri="{9D8B030D-6E8A-4147-A177-3AD203B41FA5}">
                      <a16:colId xmlns:a16="http://schemas.microsoft.com/office/drawing/2014/main" val="1383715408"/>
                    </a:ext>
                  </a:extLst>
                </a:gridCol>
                <a:gridCol w="810697">
                  <a:extLst>
                    <a:ext uri="{9D8B030D-6E8A-4147-A177-3AD203B41FA5}">
                      <a16:colId xmlns:a16="http://schemas.microsoft.com/office/drawing/2014/main" val="335367130"/>
                    </a:ext>
                  </a:extLst>
                </a:gridCol>
                <a:gridCol w="810697">
                  <a:extLst>
                    <a:ext uri="{9D8B030D-6E8A-4147-A177-3AD203B41FA5}">
                      <a16:colId xmlns:a16="http://schemas.microsoft.com/office/drawing/2014/main" val="487076608"/>
                    </a:ext>
                  </a:extLst>
                </a:gridCol>
                <a:gridCol w="810697">
                  <a:extLst>
                    <a:ext uri="{9D8B030D-6E8A-4147-A177-3AD203B41FA5}">
                      <a16:colId xmlns:a16="http://schemas.microsoft.com/office/drawing/2014/main" val="2305771084"/>
                    </a:ext>
                  </a:extLst>
                </a:gridCol>
                <a:gridCol w="810697">
                  <a:extLst>
                    <a:ext uri="{9D8B030D-6E8A-4147-A177-3AD203B41FA5}">
                      <a16:colId xmlns:a16="http://schemas.microsoft.com/office/drawing/2014/main" val="115927665"/>
                    </a:ext>
                  </a:extLst>
                </a:gridCol>
                <a:gridCol w="810697">
                  <a:extLst>
                    <a:ext uri="{9D8B030D-6E8A-4147-A177-3AD203B41FA5}">
                      <a16:colId xmlns:a16="http://schemas.microsoft.com/office/drawing/2014/main" val="253175554"/>
                    </a:ext>
                  </a:extLst>
                </a:gridCol>
                <a:gridCol w="810697">
                  <a:extLst>
                    <a:ext uri="{9D8B030D-6E8A-4147-A177-3AD203B41FA5}">
                      <a16:colId xmlns:a16="http://schemas.microsoft.com/office/drawing/2014/main" val="752268331"/>
                    </a:ext>
                  </a:extLst>
                </a:gridCol>
                <a:gridCol w="810697">
                  <a:extLst>
                    <a:ext uri="{9D8B030D-6E8A-4147-A177-3AD203B41FA5}">
                      <a16:colId xmlns:a16="http://schemas.microsoft.com/office/drawing/2014/main" val="1801906055"/>
                    </a:ext>
                  </a:extLst>
                </a:gridCol>
                <a:gridCol w="810697">
                  <a:extLst>
                    <a:ext uri="{9D8B030D-6E8A-4147-A177-3AD203B41FA5}">
                      <a16:colId xmlns:a16="http://schemas.microsoft.com/office/drawing/2014/main" val="2518571723"/>
                    </a:ext>
                  </a:extLst>
                </a:gridCol>
              </a:tblGrid>
              <a:tr h="272893">
                <a:tc>
                  <a:txBody>
                    <a:bodyPr/>
                    <a:lstStyle/>
                    <a:p>
                      <a:pPr algn="r"/>
                      <a:endParaRPr kumimoji="1" lang="en-US" altLang="ja-JP" sz="10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2000" marR="72000" marT="36000" marB="36000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</a:rPr>
                        <a:t>全体</a:t>
                      </a:r>
                      <a:endParaRPr kumimoji="1" lang="en-US" altLang="ja-JP" sz="10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</a:rPr>
                        <a:t>（</a:t>
                      </a:r>
                      <a:r>
                        <a:rPr kumimoji="1" lang="en-US" altLang="ja-JP" sz="8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</a:rPr>
                        <a:t>N</a:t>
                      </a:r>
                      <a:r>
                        <a:rPr kumimoji="1" lang="ja-JP" altLang="en-US" sz="8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</a:rPr>
                        <a:t>）</a:t>
                      </a:r>
                      <a:endParaRPr kumimoji="1" lang="en-US" altLang="ja-JP" sz="10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9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</a:rPr>
                        <a:t>推進しているスキル</a:t>
                      </a:r>
                      <a:endParaRPr kumimoji="1" lang="en-US" altLang="ja-JP" sz="10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0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0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0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7593238"/>
                  </a:ext>
                </a:extLst>
              </a:tr>
              <a:tr h="439573">
                <a:tc>
                  <a:txBody>
                    <a:bodyPr/>
                    <a:lstStyle/>
                    <a:p>
                      <a:pPr algn="r"/>
                      <a:endParaRPr kumimoji="1" lang="en-US" altLang="ja-JP" sz="10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2000" marR="72000" marT="36000" marB="36000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</a:rPr>
                        <a:t>思考法（ロジカルシンキング等）</a:t>
                      </a:r>
                      <a:endParaRPr kumimoji="1" lang="en-US" altLang="ja-JP" sz="10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</a:rPr>
                        <a:t>プロジェクト管理・進行関連</a:t>
                      </a:r>
                      <a:endParaRPr kumimoji="1" lang="en-US" altLang="ja-JP" sz="10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</a:rPr>
                        <a:t>マーケティング関連</a:t>
                      </a:r>
                      <a:endParaRPr kumimoji="1" lang="en-US" altLang="ja-JP" sz="10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</a:rPr>
                        <a:t>事業立案・企画関連</a:t>
                      </a:r>
                      <a:endParaRPr kumimoji="1" lang="en-US" altLang="ja-JP" sz="10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</a:rPr>
                        <a:t>語学関連</a:t>
                      </a:r>
                      <a:endParaRPr kumimoji="1" lang="en-US" altLang="ja-JP" sz="10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</a:rPr>
                        <a:t>DX</a:t>
                      </a:r>
                      <a:r>
                        <a:rPr kumimoji="1" lang="ja-JP" altLang="en-US" sz="10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</a:rPr>
                        <a:t>関連</a:t>
                      </a:r>
                      <a:endParaRPr kumimoji="1" lang="en-US" altLang="ja-JP" sz="10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</a:rPr>
                        <a:t>GX</a:t>
                      </a:r>
                      <a:r>
                        <a:rPr kumimoji="1" lang="ja-JP" altLang="en-US" sz="10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</a:rPr>
                        <a:t>関連</a:t>
                      </a:r>
                      <a:endParaRPr kumimoji="1" lang="en-US" altLang="ja-JP" sz="10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</a:rPr>
                        <a:t>その他</a:t>
                      </a:r>
                      <a:endParaRPr kumimoji="1" lang="en-US" altLang="ja-JP" sz="10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</a:rPr>
                        <a:t>特になし</a:t>
                      </a:r>
                      <a:endParaRPr kumimoji="1" lang="en-US" altLang="ja-JP" sz="10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4213296"/>
                  </a:ext>
                </a:extLst>
              </a:tr>
              <a:tr h="291427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</a:rPr>
                        <a:t>事務・管理系</a:t>
                      </a:r>
                      <a:endParaRPr kumimoji="1" lang="en-US" altLang="ja-JP" sz="10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178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43.8%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F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39.3%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33.1%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33.7%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32.0%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30.9%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18.5%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0.0%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9.0%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3275927"/>
                  </a:ext>
                </a:extLst>
              </a:tr>
              <a:tr h="291427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</a:rPr>
                        <a:t>営業系</a:t>
                      </a:r>
                      <a:endParaRPr kumimoji="1" lang="en-US" altLang="ja-JP" sz="10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169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 dirty="0">
                          <a:effectLst/>
                          <a:latin typeface="+mn-ea"/>
                          <a:ea typeface="+mn-ea"/>
                        </a:rPr>
                        <a:t>53.8%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D6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33.1%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49.1%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F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33.1%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39.1%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30.8%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13.6%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1.2%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6.5%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9954868"/>
                  </a:ext>
                </a:extLst>
              </a:tr>
              <a:tr h="299866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IT</a:t>
                      </a:r>
                      <a:r>
                        <a:rPr kumimoji="1" lang="ja-JP" altLang="en-US" sz="1000" b="0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・</a:t>
                      </a:r>
                      <a:r>
                        <a:rPr kumimoji="1" lang="en-US" altLang="ja-JP" sz="1000" b="0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DX</a:t>
                      </a:r>
                      <a:r>
                        <a:rPr kumimoji="1" lang="ja-JP" altLang="en-US" sz="1000" b="0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系</a:t>
                      </a:r>
                      <a:endParaRPr kumimoji="1" lang="en-US" altLang="ja-JP" sz="1000" b="0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143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41.3%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F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38.5%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25.2%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25.9%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28.7%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 dirty="0">
                          <a:effectLst/>
                          <a:latin typeface="+mn-ea"/>
                          <a:ea typeface="+mn-ea"/>
                        </a:rPr>
                        <a:t>55.9%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D6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30.1%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0.7%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4.9%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5799545"/>
                  </a:ext>
                </a:extLst>
              </a:tr>
              <a:tr h="291427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00" b="0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企画・マーケティング系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129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 dirty="0">
                          <a:effectLst/>
                          <a:latin typeface="+mn-ea"/>
                          <a:ea typeface="+mn-ea"/>
                        </a:rPr>
                        <a:t>51.9%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D6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43.4%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F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48.1%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F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33.3%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37.2%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34.1%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22.5%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0.0%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8.5%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6798459"/>
                  </a:ext>
                </a:extLst>
              </a:tr>
              <a:tr h="291427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00" b="0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技術・研究系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126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 dirty="0">
                          <a:effectLst/>
                          <a:latin typeface="+mn-ea"/>
                          <a:ea typeface="+mn-ea"/>
                        </a:rPr>
                        <a:t>50.0%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D6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34.1%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22.2%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24.6%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29.4%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48.4%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F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34.1%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0.8%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9.5%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176011"/>
                  </a:ext>
                </a:extLst>
              </a:tr>
              <a:tr h="291427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</a:rPr>
                        <a:t>クリエイティブ系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101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46.5%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F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44.6%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F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31.7%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37.6%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30.7%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42.6%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F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26.7%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0.0%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6.9%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3999487"/>
                  </a:ext>
                </a:extLst>
              </a:tr>
              <a:tr h="291427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ea"/>
                          <a:ea typeface="+mn-ea"/>
                        </a:rPr>
                        <a:t>販売・サービス系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91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 dirty="0">
                          <a:effectLst/>
                          <a:latin typeface="+mn-ea"/>
                          <a:ea typeface="+mn-ea"/>
                        </a:rPr>
                        <a:t>53.8%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BD6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30.8%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40.7%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F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33.0%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39.6%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33.0%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30.8%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1.1%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effectLst/>
                          <a:latin typeface="+mn-ea"/>
                          <a:ea typeface="+mn-ea"/>
                        </a:rPr>
                        <a:t>9.9%</a:t>
                      </a:r>
                    </a:p>
                  </a:txBody>
                  <a:tcPr marL="72000" marR="72000" marT="36000" marB="3600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6949378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00B6C03-62C5-FE32-D545-C96A41A61847}"/>
              </a:ext>
            </a:extLst>
          </p:cNvPr>
          <p:cNvSpPr txBox="1"/>
          <p:nvPr/>
        </p:nvSpPr>
        <p:spPr>
          <a:xfrm>
            <a:off x="650717" y="2733206"/>
            <a:ext cx="15458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●それぞれ次のものに色付け</a:t>
            </a:r>
            <a:endParaRPr kumimoji="1" lang="en-US" altLang="ja-JP" sz="800" dirty="0">
              <a:solidFill>
                <a:schemeClr val="bg2">
                  <a:lumMod val="25000"/>
                </a:schemeClr>
              </a:solidFill>
              <a:latin typeface="+mn-ea"/>
            </a:endParaRPr>
          </a:p>
          <a:p>
            <a:r>
              <a:rPr kumimoji="1" lang="ja-JP" altLang="en-US" sz="800" dirty="0">
                <a:solidFill>
                  <a:srgbClr val="F6BD60"/>
                </a:solidFill>
                <a:latin typeface="+mn-ea"/>
              </a:rPr>
              <a:t>■</a:t>
            </a:r>
            <a:r>
              <a:rPr kumimoji="1" lang="ja-JP" altLang="en-US" sz="80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：</a:t>
            </a:r>
            <a:r>
              <a:rPr kumimoji="1" lang="en-US" altLang="ja-JP" sz="80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50%</a:t>
            </a:r>
            <a:r>
              <a:rPr kumimoji="1" lang="ja-JP" altLang="en-US" sz="80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以上、</a:t>
            </a:r>
            <a:r>
              <a:rPr kumimoji="1" lang="ja-JP" altLang="en-US" sz="800" dirty="0">
                <a:solidFill>
                  <a:srgbClr val="FFEF90"/>
                </a:solidFill>
                <a:latin typeface="+mn-ea"/>
              </a:rPr>
              <a:t>■</a:t>
            </a:r>
            <a:r>
              <a:rPr kumimoji="1" lang="ja-JP" altLang="en-US" sz="80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：</a:t>
            </a:r>
            <a:r>
              <a:rPr kumimoji="1" lang="en-US" altLang="ja-JP" sz="80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40</a:t>
            </a:r>
            <a:r>
              <a:rPr kumimoji="1" lang="ja-JP" altLang="en-US" sz="80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％以上</a:t>
            </a:r>
            <a:endParaRPr kumimoji="1" lang="en-US" altLang="ja-JP" sz="800" dirty="0">
              <a:solidFill>
                <a:schemeClr val="bg2">
                  <a:lumMod val="25000"/>
                </a:schemeClr>
              </a:solidFill>
              <a:latin typeface="+mn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A1D6A7E-5D06-9456-3136-920606C7F1D1}"/>
              </a:ext>
            </a:extLst>
          </p:cNvPr>
          <p:cNvSpPr txBox="1"/>
          <p:nvPr/>
        </p:nvSpPr>
        <p:spPr>
          <a:xfrm>
            <a:off x="560458" y="5236238"/>
            <a:ext cx="97066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80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※GX</a:t>
            </a:r>
            <a:r>
              <a:rPr kumimoji="1" lang="ja-JP" altLang="en-US" sz="80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：グリーントランスフォーメーションの略。温室効果ガスを発生させる化石燃料から太陽光発電などのクリーンエネルギー中心へと転換し、経済社会システム全体を変革しようとする取り組みのこと。</a:t>
            </a:r>
          </a:p>
        </p:txBody>
      </p:sp>
    </p:spTree>
    <p:extLst>
      <p:ext uri="{BB962C8B-B14F-4D97-AF65-F5344CB8AC3E}">
        <p14:creationId xmlns:p14="http://schemas.microsoft.com/office/powerpoint/2010/main" val="54569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2013 - 2022 テーマ">
  <a:themeElements>
    <a:clrScheme name="ユーザー定義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FFFFFF"/>
      </a:hlink>
      <a:folHlink>
        <a:srgbClr val="FFFFFF"/>
      </a:folHlink>
    </a:clrScheme>
    <a:fontScheme name="ユーザー定義 19">
      <a:majorFont>
        <a:latin typeface="Meiryo UI"/>
        <a:ea typeface="游明朝"/>
        <a:cs typeface=""/>
      </a:majorFont>
      <a:minorFont>
        <a:latin typeface="Meiryo UI"/>
        <a:ea typeface="Meiryo UI"/>
        <a:cs typeface="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19470</TotalTime>
  <Words>741</Words>
  <Application>Microsoft Office PowerPoint</Application>
  <PresentationFormat>ユーザー設定</PresentationFormat>
  <Paragraphs>139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Meiryo UI</vt:lpstr>
      <vt:lpstr>游ゴシック</vt:lpstr>
      <vt:lpstr>游明朝</vt:lpstr>
      <vt:lpstr>Arial</vt:lpstr>
      <vt:lpstr>Office 2013 - 2022 テーマ</vt:lpstr>
      <vt:lpstr>多くの企業が社員の職種を問わずリスキリングに積極的</vt:lpstr>
      <vt:lpstr>多くの企業が社員の職種を問わずリスキリングに積極的</vt:lpstr>
      <vt:lpstr>どの職種でも｢思考法（ロジカルシンキング等）｣が求められている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三品 有里</dc:creator>
  <cp:lastModifiedBy>今井 杏果</cp:lastModifiedBy>
  <cp:revision>768</cp:revision>
  <cp:lastPrinted>2025-01-07T07:12:22Z</cp:lastPrinted>
  <dcterms:created xsi:type="dcterms:W3CDTF">2024-03-15T09:14:37Z</dcterms:created>
  <dcterms:modified xsi:type="dcterms:W3CDTF">2025-01-07T10:55:30Z</dcterms:modified>
</cp:coreProperties>
</file>